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98" r:id="rId2"/>
    <p:sldId id="342" r:id="rId3"/>
    <p:sldId id="400" r:id="rId4"/>
    <p:sldId id="433" r:id="rId5"/>
    <p:sldId id="427" r:id="rId6"/>
    <p:sldId id="401" r:id="rId7"/>
    <p:sldId id="402" r:id="rId8"/>
    <p:sldId id="408" r:id="rId9"/>
    <p:sldId id="297" r:id="rId10"/>
    <p:sldId id="409" r:id="rId11"/>
    <p:sldId id="410" r:id="rId12"/>
    <p:sldId id="411" r:id="rId13"/>
    <p:sldId id="412" r:id="rId14"/>
    <p:sldId id="414" r:id="rId15"/>
    <p:sldId id="416" r:id="rId16"/>
    <p:sldId id="417" r:id="rId17"/>
    <p:sldId id="415" r:id="rId18"/>
    <p:sldId id="418" r:id="rId19"/>
    <p:sldId id="419" r:id="rId20"/>
    <p:sldId id="420" r:id="rId21"/>
    <p:sldId id="421" r:id="rId22"/>
    <p:sldId id="422" r:id="rId23"/>
    <p:sldId id="423" r:id="rId24"/>
    <p:sldId id="424" r:id="rId25"/>
    <p:sldId id="273" r:id="rId26"/>
    <p:sldId id="425" r:id="rId27"/>
    <p:sldId id="328" r:id="rId28"/>
    <p:sldId id="330" r:id="rId29"/>
    <p:sldId id="331" r:id="rId30"/>
    <p:sldId id="397" r:id="rId31"/>
    <p:sldId id="340" r:id="rId32"/>
    <p:sldId id="431" r:id="rId33"/>
    <p:sldId id="432" r:id="rId34"/>
    <p:sldId id="43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CT TOPIC" id="{C633D149-6F7B-4F4A-87D2-1BE8B3A4C173}">
          <p14:sldIdLst>
            <p14:sldId id="298"/>
          </p14:sldIdLst>
        </p14:section>
        <p14:section name="PROJECT OVERVIEW" id="{90111A16-08E9-499D-9A31-E091899A3DB1}">
          <p14:sldIdLst>
            <p14:sldId id="342"/>
            <p14:sldId id="400"/>
            <p14:sldId id="433"/>
            <p14:sldId id="427"/>
            <p14:sldId id="401"/>
            <p14:sldId id="402"/>
          </p14:sldIdLst>
        </p14:section>
        <p14:section name="DATA SOURCES" id="{63CB932C-5C9C-4241-AD5B-B101C6CEBE9E}">
          <p14:sldIdLst>
            <p14:sldId id="408"/>
            <p14:sldId id="297"/>
            <p14:sldId id="409"/>
            <p14:sldId id="410"/>
            <p14:sldId id="411"/>
            <p14:sldId id="412"/>
          </p14:sldIdLst>
        </p14:section>
        <p14:section name="ETL PROCESS" id="{5210EFC8-560F-4658-BFCC-3CD7CB09204D}">
          <p14:sldIdLst>
            <p14:sldId id="414"/>
            <p14:sldId id="416"/>
            <p14:sldId id="417"/>
            <p14:sldId id="415"/>
            <p14:sldId id="418"/>
            <p14:sldId id="419"/>
            <p14:sldId id="420"/>
          </p14:sldIdLst>
        </p14:section>
        <p14:section name="DATA QUALITY &amp; VALIDITY CHECK" id="{BFAB10DF-98B7-4606-BF23-CDBFDBF49F3A}">
          <p14:sldIdLst>
            <p14:sldId id="421"/>
            <p14:sldId id="422"/>
            <p14:sldId id="423"/>
            <p14:sldId id="424"/>
            <p14:sldId id="273"/>
          </p14:sldIdLst>
        </p14:section>
        <p14:section name="DATA MART AND SCHEMA" id="{DC0C7873-3F68-4726-BA9D-006B7AC0B9DC}">
          <p14:sldIdLst>
            <p14:sldId id="425"/>
          </p14:sldIdLst>
        </p14:section>
        <p14:section name="BUSINESS INTELLIGENCE REPORT" id="{589EC1A4-2AD1-4AD6-84BF-8C21056F57D0}">
          <p14:sldIdLst>
            <p14:sldId id="328"/>
            <p14:sldId id="330"/>
            <p14:sldId id="331"/>
            <p14:sldId id="397"/>
            <p14:sldId id="340"/>
          </p14:sldIdLst>
        </p14:section>
        <p14:section name="RECOMMENDATION" id="{6769111F-365C-43F0-8FCF-389C08C6A8EA}">
          <p14:sldIdLst>
            <p14:sldId id="431"/>
            <p14:sldId id="432"/>
            <p14:sldId id="4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B9E2-53F0-4ADC-8E46-38B22EBC2A56}" type="doc">
      <dgm:prSet loTypeId="urn:microsoft.com/office/officeart/2009/3/layout/HorizontalOrganizationChart" loCatId="hierarchy" qsTypeId="urn:microsoft.com/office/officeart/2005/8/quickstyle/simple1" qsCatId="simple" csTypeId="urn:microsoft.com/office/officeart/2005/8/colors/accent3_2" csCatId="accent3" phldr="1"/>
      <dgm:spPr/>
      <dgm:t>
        <a:bodyPr/>
        <a:lstStyle/>
        <a:p>
          <a:endParaRPr lang="en-US"/>
        </a:p>
      </dgm:t>
    </dgm:pt>
    <dgm:pt modelId="{C4879951-FE2E-4A07-B5B1-1E2CB2DCE9C2}">
      <dgm:prSet phldrT="[Text]" phldr="0" custT="1"/>
      <dgm:spPr>
        <a:solidFill>
          <a:schemeClr val="accent2">
            <a:lumMod val="20000"/>
            <a:lumOff val="80000"/>
          </a:schemeClr>
        </a:solidFill>
        <a:ln>
          <a:noFill/>
        </a:ln>
      </dgm:spPr>
      <dgm:t>
        <a:bodyPr tIns="365760"/>
        <a:lstStyle/>
        <a:p>
          <a:r>
            <a:rPr lang="en-US" sz="4800" b="0" dirty="0">
              <a:solidFill>
                <a:schemeClr val="tx1"/>
              </a:solidFill>
              <a:latin typeface="Tahoma" panose="020B0604030504040204" pitchFamily="34" charset="0"/>
              <a:ea typeface="Tahoma" panose="020B0604030504040204" pitchFamily="34" charset="0"/>
              <a:cs typeface="Tahoma" panose="020B0604030504040204" pitchFamily="34" charset="0"/>
            </a:rPr>
            <a:t>The Team </a:t>
          </a:r>
        </a:p>
        <a:p>
          <a:endParaRPr lang="en-US" sz="2000" b="0" dirty="0">
            <a:solidFill>
              <a:schemeClr val="tx1"/>
            </a:solidFill>
            <a:latin typeface="Times New Roman" panose="02020603050405020304" pitchFamily="18" charset="0"/>
            <a:cs typeface="Times New Roman" panose="02020603050405020304" pitchFamily="18" charset="0"/>
          </a:endParaRPr>
        </a:p>
      </dgm:t>
    </dgm:pt>
    <dgm:pt modelId="{519E7D13-95C2-4D5E-AC29-F9E5914B294F}" type="parTrans" cxnId="{067FC511-E1FD-4152-830C-FDF481AFF5D1}">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3919F06D-0E72-4383-B054-A6492C43359A}" type="sibTrans" cxnId="{067FC511-E1FD-4152-830C-FDF481AFF5D1}">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E90122EF-7E6F-4A23-968F-90A0DB380749}">
      <dgm:prSet phldrT="[Text]" phldr="0" custT="1"/>
      <dgm:spPr>
        <a:solidFill>
          <a:schemeClr val="accent6">
            <a:lumMod val="10000"/>
            <a:lumOff val="90000"/>
          </a:schemeClr>
        </a:solidFill>
        <a:ln>
          <a:noFill/>
        </a:ln>
      </dgm:spPr>
      <dgm:t>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Praneetha Kotta</a:t>
          </a:r>
        </a:p>
        <a:p>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Project Manager</a:t>
          </a:r>
        </a:p>
      </dgm:t>
    </dgm:pt>
    <dgm:pt modelId="{73A6102F-EFA3-4A37-8094-920B60E95634}" type="parTrans" cxnId="{E5C7F86B-4F82-4021-95F2-C28DAC403C0A}">
      <dgm:prSet/>
      <dgm:spPr>
        <a:ln>
          <a:solidFill>
            <a:schemeClr val="accent3">
              <a:lumMod val="75000"/>
            </a:schemeClr>
          </a:solidFill>
        </a:ln>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3502DD61-DB08-4893-BB39-096F5EDFDB7E}" type="sibTrans" cxnId="{E5C7F86B-4F82-4021-95F2-C28DAC403C0A}">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5BBD6C54-EA37-4028-8E8B-C0CA75EB14B2}">
      <dgm:prSet phldrT="[Text]" phldr="0" custT="1"/>
      <dgm:spPr>
        <a:solidFill>
          <a:schemeClr val="tx2">
            <a:lumMod val="10000"/>
            <a:lumOff val="90000"/>
          </a:schemeClr>
        </a:solidFill>
        <a:ln>
          <a:noFill/>
        </a:ln>
      </dgm:spPr>
      <dgm:t>
        <a:bodyPr/>
        <a:lstStyle/>
        <a:p>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Abdulrasaq Shittu</a:t>
          </a:r>
        </a:p>
        <a:p>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Datawarehouse Designer</a:t>
          </a:r>
        </a:p>
      </dgm:t>
    </dgm:pt>
    <dgm:pt modelId="{E36E28FD-55F3-4E9E-BCCC-095CCE190254}" type="parTrans" cxnId="{FA053703-CC7B-47CC-899E-68A18A6E3CB7}">
      <dgm:prSet/>
      <dgm:spPr>
        <a:ln>
          <a:solidFill>
            <a:schemeClr val="accent3">
              <a:lumMod val="75000"/>
            </a:schemeClr>
          </a:solidFill>
        </a:ln>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D3B11109-6CE1-47F1-B424-65985E61CFCD}" type="sibTrans" cxnId="{FA053703-CC7B-47CC-899E-68A18A6E3CB7}">
      <dgm:prSet/>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31A26779-B355-432C-9E48-46E69AA863DB}">
      <dgm:prSet phldrT="[Text]" phldr="0" custT="1"/>
      <dgm:spPr>
        <a:solidFill>
          <a:schemeClr val="bg2">
            <a:lumMod val="75000"/>
          </a:schemeClr>
        </a:solidFill>
        <a:ln>
          <a:noFill/>
        </a:ln>
      </dgm:spPr>
      <dgm:t>
        <a:bodyPr/>
        <a:lstStyle/>
        <a:p>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Sandeep Babu Sampenga</a:t>
          </a:r>
        </a:p>
        <a:p>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Data Analyst</a:t>
          </a:r>
        </a:p>
      </dgm:t>
    </dgm:pt>
    <dgm:pt modelId="{62A8C1DC-BBF2-4B56-B1F8-F80E66CD17C0}" type="parTrans" cxnId="{A2D9EE1D-FBA4-48C0-A96E-7E1A4824DEE5}">
      <dgm:prSet/>
      <dgm:spPr>
        <a:ln>
          <a:solidFill>
            <a:schemeClr val="accent3">
              <a:lumMod val="75000"/>
            </a:schemeClr>
          </a:solidFill>
        </a:ln>
      </dgm:spPr>
      <dgm:t>
        <a:bodyPr/>
        <a:lstStyle/>
        <a:p>
          <a:endParaRPr lang="en-US">
            <a:latin typeface="Times New Roman" panose="02020603050405020304" pitchFamily="18" charset="0"/>
            <a:cs typeface="Times New Roman" panose="02020603050405020304" pitchFamily="18" charset="0"/>
          </a:endParaRPr>
        </a:p>
      </dgm:t>
    </dgm:pt>
    <dgm:pt modelId="{DAE66C87-98C6-40E7-9CC5-56DC7BEE7E8D}" type="sibTrans" cxnId="{A2D9EE1D-FBA4-48C0-A96E-7E1A4824DEE5}">
      <dgm:prSet/>
      <dgm:spPr/>
      <dgm:t>
        <a:bodyPr/>
        <a:lstStyle/>
        <a:p>
          <a:endParaRPr lang="en-US">
            <a:latin typeface="Times New Roman" panose="02020603050405020304" pitchFamily="18" charset="0"/>
            <a:cs typeface="Times New Roman" panose="02020603050405020304" pitchFamily="18" charset="0"/>
          </a:endParaRPr>
        </a:p>
      </dgm:t>
    </dgm:pt>
    <dgm:pt modelId="{6D4A829C-EEB0-4546-BD7F-B032B422BD68}">
      <dgm:prSet phldrT="[Text]" phldr="0" custT="1"/>
      <dgm:spPr>
        <a:solidFill>
          <a:schemeClr val="accent6">
            <a:lumMod val="25000"/>
            <a:lumOff val="75000"/>
          </a:schemeClr>
        </a:solidFill>
        <a:ln>
          <a:noFill/>
        </a:ln>
      </dgm:spPr>
      <dgm:t>
        <a:bodyPr/>
        <a:lstStyle/>
        <a:p>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Neena Sebastian</a:t>
          </a:r>
        </a:p>
        <a:p>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Data Visualization Expert</a:t>
          </a:r>
        </a:p>
      </dgm:t>
    </dgm:pt>
    <dgm:pt modelId="{1649D13A-0B50-434C-9CE2-E08A61DB2DE4}" type="parTrans" cxnId="{25ECF3BC-699B-4B8B-87E6-7E14795E09AF}">
      <dgm:prSet/>
      <dgm:spPr>
        <a:ln>
          <a:solidFill>
            <a:schemeClr val="accent3">
              <a:lumMod val="75000"/>
            </a:schemeClr>
          </a:solidFill>
        </a:ln>
      </dgm:spPr>
      <dgm:t>
        <a:bodyPr/>
        <a:lstStyle/>
        <a:p>
          <a:endParaRPr lang="en-US">
            <a:latin typeface="Times New Roman" panose="02020603050405020304" pitchFamily="18" charset="0"/>
            <a:cs typeface="Times New Roman" panose="02020603050405020304" pitchFamily="18" charset="0"/>
          </a:endParaRPr>
        </a:p>
      </dgm:t>
    </dgm:pt>
    <dgm:pt modelId="{1D06CB02-4C96-4038-93FF-9AAA248E0C84}" type="sibTrans" cxnId="{25ECF3BC-699B-4B8B-87E6-7E14795E09AF}">
      <dgm:prSet/>
      <dgm:spPr/>
      <dgm:t>
        <a:bodyPr/>
        <a:lstStyle/>
        <a:p>
          <a:endParaRPr lang="en-US">
            <a:latin typeface="Times New Roman" panose="02020603050405020304" pitchFamily="18" charset="0"/>
            <a:cs typeface="Times New Roman" panose="02020603050405020304" pitchFamily="18" charset="0"/>
          </a:endParaRPr>
        </a:p>
      </dgm:t>
    </dgm:pt>
    <dgm:pt modelId="{39203E46-87DB-4380-BB72-399C63E67D51}" type="pres">
      <dgm:prSet presAssocID="{CBA2B9E2-53F0-4ADC-8E46-38B22EBC2A56}" presName="hierChild1" presStyleCnt="0">
        <dgm:presLayoutVars>
          <dgm:orgChart val="1"/>
          <dgm:chPref val="1"/>
          <dgm:dir/>
          <dgm:animOne val="branch"/>
          <dgm:animLvl val="lvl"/>
          <dgm:resizeHandles/>
        </dgm:presLayoutVars>
      </dgm:prSet>
      <dgm:spPr/>
    </dgm:pt>
    <dgm:pt modelId="{CFB0E2F0-5BF7-4CF4-8813-52E7D8FCE17D}" type="pres">
      <dgm:prSet presAssocID="{C4879951-FE2E-4A07-B5B1-1E2CB2DCE9C2}" presName="hierRoot1" presStyleCnt="0">
        <dgm:presLayoutVars>
          <dgm:hierBranch val="init"/>
        </dgm:presLayoutVars>
      </dgm:prSet>
      <dgm:spPr/>
    </dgm:pt>
    <dgm:pt modelId="{68D0F851-AE0E-489C-9295-8F0AFD03C6AF}" type="pres">
      <dgm:prSet presAssocID="{C4879951-FE2E-4A07-B5B1-1E2CB2DCE9C2}" presName="rootComposite1" presStyleCnt="0"/>
      <dgm:spPr/>
    </dgm:pt>
    <dgm:pt modelId="{77A167E2-E1AF-4D5E-9C92-994B1DE28A97}" type="pres">
      <dgm:prSet presAssocID="{C4879951-FE2E-4A07-B5B1-1E2CB2DCE9C2}" presName="rootText1" presStyleLbl="node0" presStyleIdx="0" presStyleCnt="1" custScaleX="99002" custScaleY="155490" custLinFactNeighborX="-177">
        <dgm:presLayoutVars>
          <dgm:chPref val="3"/>
        </dgm:presLayoutVars>
      </dgm:prSet>
      <dgm:spPr>
        <a:prstGeom prst="flowChartAlternateProcess">
          <a:avLst/>
        </a:prstGeom>
      </dgm:spPr>
    </dgm:pt>
    <dgm:pt modelId="{B8F92B41-0893-46A8-B126-437873777856}" type="pres">
      <dgm:prSet presAssocID="{C4879951-FE2E-4A07-B5B1-1E2CB2DCE9C2}" presName="rootConnector1" presStyleLbl="node1" presStyleIdx="0" presStyleCnt="0"/>
      <dgm:spPr/>
    </dgm:pt>
    <dgm:pt modelId="{833FB061-7E6E-4CCD-B5C2-ABBD43995FD5}" type="pres">
      <dgm:prSet presAssocID="{C4879951-FE2E-4A07-B5B1-1E2CB2DCE9C2}" presName="hierChild2" presStyleCnt="0"/>
      <dgm:spPr/>
    </dgm:pt>
    <dgm:pt modelId="{64EB3E4B-9DF1-41C2-B537-8771A225FF51}" type="pres">
      <dgm:prSet presAssocID="{73A6102F-EFA3-4A37-8094-920B60E95634}" presName="Name64" presStyleLbl="parChTrans1D2" presStyleIdx="0" presStyleCnt="2"/>
      <dgm:spPr/>
    </dgm:pt>
    <dgm:pt modelId="{4E32F3BB-74F5-475A-9C46-C67DC9CA1071}" type="pres">
      <dgm:prSet presAssocID="{E90122EF-7E6F-4A23-968F-90A0DB380749}" presName="hierRoot2" presStyleCnt="0">
        <dgm:presLayoutVars>
          <dgm:hierBranch val="init"/>
        </dgm:presLayoutVars>
      </dgm:prSet>
      <dgm:spPr/>
    </dgm:pt>
    <dgm:pt modelId="{AA8BD1EC-1741-4F7D-98E0-42B93F1162BE}" type="pres">
      <dgm:prSet presAssocID="{E90122EF-7E6F-4A23-968F-90A0DB380749}" presName="rootComposite" presStyleCnt="0"/>
      <dgm:spPr/>
    </dgm:pt>
    <dgm:pt modelId="{C154D395-FDEC-442D-B1F2-E2C2BC8DA9E8}" type="pres">
      <dgm:prSet presAssocID="{E90122EF-7E6F-4A23-968F-90A0DB380749}" presName="rootText" presStyleLbl="node2" presStyleIdx="0" presStyleCnt="2" custScaleX="101986" custScaleY="106398">
        <dgm:presLayoutVars>
          <dgm:chPref val="3"/>
        </dgm:presLayoutVars>
      </dgm:prSet>
      <dgm:spPr/>
    </dgm:pt>
    <dgm:pt modelId="{C53E4CCC-5480-4B1A-93C8-C3B7D307C322}" type="pres">
      <dgm:prSet presAssocID="{E90122EF-7E6F-4A23-968F-90A0DB380749}" presName="rootConnector" presStyleLbl="node2" presStyleIdx="0" presStyleCnt="2"/>
      <dgm:spPr/>
    </dgm:pt>
    <dgm:pt modelId="{F6DD9BBB-107D-4158-B34A-973A82AEF3F4}" type="pres">
      <dgm:prSet presAssocID="{E90122EF-7E6F-4A23-968F-90A0DB380749}" presName="hierChild4" presStyleCnt="0"/>
      <dgm:spPr/>
    </dgm:pt>
    <dgm:pt modelId="{0E697D12-3BD7-438D-9F15-24413B844181}" type="pres">
      <dgm:prSet presAssocID="{62A8C1DC-BBF2-4B56-B1F8-F80E66CD17C0}" presName="Name64" presStyleLbl="parChTrans1D3" presStyleIdx="0" presStyleCnt="2"/>
      <dgm:spPr/>
    </dgm:pt>
    <dgm:pt modelId="{508F747D-C617-497F-92B9-F15D8A0110B4}" type="pres">
      <dgm:prSet presAssocID="{31A26779-B355-432C-9E48-46E69AA863DB}" presName="hierRoot2" presStyleCnt="0">
        <dgm:presLayoutVars>
          <dgm:hierBranch val="init"/>
        </dgm:presLayoutVars>
      </dgm:prSet>
      <dgm:spPr/>
    </dgm:pt>
    <dgm:pt modelId="{7AF6DC77-0A67-4BCD-96DA-ED56A761137D}" type="pres">
      <dgm:prSet presAssocID="{31A26779-B355-432C-9E48-46E69AA863DB}" presName="rootComposite" presStyleCnt="0"/>
      <dgm:spPr/>
    </dgm:pt>
    <dgm:pt modelId="{52960E96-B766-4CCB-B371-4F2A4432E9B2}" type="pres">
      <dgm:prSet presAssocID="{31A26779-B355-432C-9E48-46E69AA863DB}" presName="rootText" presStyleLbl="node3" presStyleIdx="0" presStyleCnt="2" custScaleX="104586" custScaleY="109385">
        <dgm:presLayoutVars>
          <dgm:chPref val="3"/>
        </dgm:presLayoutVars>
      </dgm:prSet>
      <dgm:spPr/>
    </dgm:pt>
    <dgm:pt modelId="{E13FD76D-5CC3-4477-9AE4-E916D188CDC0}" type="pres">
      <dgm:prSet presAssocID="{31A26779-B355-432C-9E48-46E69AA863DB}" presName="rootConnector" presStyleLbl="node3" presStyleIdx="0" presStyleCnt="2"/>
      <dgm:spPr/>
    </dgm:pt>
    <dgm:pt modelId="{F508CC95-586D-47D8-B423-F1CA51CA7C3C}" type="pres">
      <dgm:prSet presAssocID="{31A26779-B355-432C-9E48-46E69AA863DB}" presName="hierChild4" presStyleCnt="0"/>
      <dgm:spPr/>
    </dgm:pt>
    <dgm:pt modelId="{5AA0B381-EA19-4AD6-9252-B1E625C36C7C}" type="pres">
      <dgm:prSet presAssocID="{31A26779-B355-432C-9E48-46E69AA863DB}" presName="hierChild5" presStyleCnt="0"/>
      <dgm:spPr/>
    </dgm:pt>
    <dgm:pt modelId="{51EC5AF3-F220-4C33-AD72-3E4C8F09FC1B}" type="pres">
      <dgm:prSet presAssocID="{E90122EF-7E6F-4A23-968F-90A0DB380749}" presName="hierChild5" presStyleCnt="0"/>
      <dgm:spPr/>
    </dgm:pt>
    <dgm:pt modelId="{BB2383B8-D7D4-4DC0-A150-E83822D24179}" type="pres">
      <dgm:prSet presAssocID="{E36E28FD-55F3-4E9E-BCCC-095CCE190254}" presName="Name64" presStyleLbl="parChTrans1D2" presStyleIdx="1" presStyleCnt="2"/>
      <dgm:spPr/>
    </dgm:pt>
    <dgm:pt modelId="{1D9937A9-EA7D-47E9-BCE7-4B3D99C329EC}" type="pres">
      <dgm:prSet presAssocID="{5BBD6C54-EA37-4028-8E8B-C0CA75EB14B2}" presName="hierRoot2" presStyleCnt="0">
        <dgm:presLayoutVars>
          <dgm:hierBranch val="init"/>
        </dgm:presLayoutVars>
      </dgm:prSet>
      <dgm:spPr/>
    </dgm:pt>
    <dgm:pt modelId="{F25FB02A-B091-4C87-A967-54506A7ABB2C}" type="pres">
      <dgm:prSet presAssocID="{5BBD6C54-EA37-4028-8E8B-C0CA75EB14B2}" presName="rootComposite" presStyleCnt="0"/>
      <dgm:spPr/>
    </dgm:pt>
    <dgm:pt modelId="{A6FFE2CA-344D-4D7D-8DAD-38B53049765C}" type="pres">
      <dgm:prSet presAssocID="{5BBD6C54-EA37-4028-8E8B-C0CA75EB14B2}" presName="rootText" presStyleLbl="node2" presStyleIdx="1" presStyleCnt="2" custScaleX="104689" custScaleY="112973">
        <dgm:presLayoutVars>
          <dgm:chPref val="3"/>
        </dgm:presLayoutVars>
      </dgm:prSet>
      <dgm:spPr/>
    </dgm:pt>
    <dgm:pt modelId="{A9AE4BFB-97CC-4A68-B0F0-5A5E57EE89C6}" type="pres">
      <dgm:prSet presAssocID="{5BBD6C54-EA37-4028-8E8B-C0CA75EB14B2}" presName="rootConnector" presStyleLbl="node2" presStyleIdx="1" presStyleCnt="2"/>
      <dgm:spPr/>
    </dgm:pt>
    <dgm:pt modelId="{4C6761D1-F0E0-43F1-9DC2-759B517A4B4A}" type="pres">
      <dgm:prSet presAssocID="{5BBD6C54-EA37-4028-8E8B-C0CA75EB14B2}" presName="hierChild4" presStyleCnt="0"/>
      <dgm:spPr/>
    </dgm:pt>
    <dgm:pt modelId="{9C50992F-AF43-4BF8-8E96-838FF85ADB3B}" type="pres">
      <dgm:prSet presAssocID="{1649D13A-0B50-434C-9CE2-E08A61DB2DE4}" presName="Name64" presStyleLbl="parChTrans1D3" presStyleIdx="1" presStyleCnt="2"/>
      <dgm:spPr/>
    </dgm:pt>
    <dgm:pt modelId="{7FE70606-3D86-4820-A63C-EA9415C5B494}" type="pres">
      <dgm:prSet presAssocID="{6D4A829C-EEB0-4546-BD7F-B032B422BD68}" presName="hierRoot2" presStyleCnt="0">
        <dgm:presLayoutVars>
          <dgm:hierBranch val="init"/>
        </dgm:presLayoutVars>
      </dgm:prSet>
      <dgm:spPr/>
    </dgm:pt>
    <dgm:pt modelId="{E4791194-3DF3-4AA2-BBAF-AC2A1A1E6BAD}" type="pres">
      <dgm:prSet presAssocID="{6D4A829C-EEB0-4546-BD7F-B032B422BD68}" presName="rootComposite" presStyleCnt="0"/>
      <dgm:spPr/>
    </dgm:pt>
    <dgm:pt modelId="{93A834D4-31BD-43F7-9F3F-DEB373756B12}" type="pres">
      <dgm:prSet presAssocID="{6D4A829C-EEB0-4546-BD7F-B032B422BD68}" presName="rootText" presStyleLbl="node3" presStyleIdx="1" presStyleCnt="2" custScaleX="102299" custScaleY="112578">
        <dgm:presLayoutVars>
          <dgm:chPref val="3"/>
        </dgm:presLayoutVars>
      </dgm:prSet>
      <dgm:spPr/>
    </dgm:pt>
    <dgm:pt modelId="{7C5A22DA-ED72-42C3-9BF9-6038093C4CF5}" type="pres">
      <dgm:prSet presAssocID="{6D4A829C-EEB0-4546-BD7F-B032B422BD68}" presName="rootConnector" presStyleLbl="node3" presStyleIdx="1" presStyleCnt="2"/>
      <dgm:spPr/>
    </dgm:pt>
    <dgm:pt modelId="{BC766E42-BEEB-46C8-B0C1-DF451318AC17}" type="pres">
      <dgm:prSet presAssocID="{6D4A829C-EEB0-4546-BD7F-B032B422BD68}" presName="hierChild4" presStyleCnt="0"/>
      <dgm:spPr/>
    </dgm:pt>
    <dgm:pt modelId="{C8755E7E-E98F-4432-B28B-28915E0D922F}" type="pres">
      <dgm:prSet presAssocID="{6D4A829C-EEB0-4546-BD7F-B032B422BD68}" presName="hierChild5" presStyleCnt="0"/>
      <dgm:spPr/>
    </dgm:pt>
    <dgm:pt modelId="{1A325B8F-F8F2-4151-9CA7-DB0EF98862B1}" type="pres">
      <dgm:prSet presAssocID="{5BBD6C54-EA37-4028-8E8B-C0CA75EB14B2}" presName="hierChild5" presStyleCnt="0"/>
      <dgm:spPr/>
    </dgm:pt>
    <dgm:pt modelId="{5D5F1B30-7DEF-4DE7-A58B-70CECF7967DC}" type="pres">
      <dgm:prSet presAssocID="{C4879951-FE2E-4A07-B5B1-1E2CB2DCE9C2}" presName="hierChild3" presStyleCnt="0"/>
      <dgm:spPr/>
    </dgm:pt>
  </dgm:ptLst>
  <dgm:cxnLst>
    <dgm:cxn modelId="{FA053703-CC7B-47CC-899E-68A18A6E3CB7}" srcId="{C4879951-FE2E-4A07-B5B1-1E2CB2DCE9C2}" destId="{5BBD6C54-EA37-4028-8E8B-C0CA75EB14B2}" srcOrd="1" destOrd="0" parTransId="{E36E28FD-55F3-4E9E-BCCC-095CCE190254}" sibTransId="{D3B11109-6CE1-47F1-B424-65985E61CFCD}"/>
    <dgm:cxn modelId="{91C28A04-A28F-488C-B312-1AB12B74A338}" type="presOf" srcId="{E36E28FD-55F3-4E9E-BCCC-095CCE190254}" destId="{BB2383B8-D7D4-4DC0-A150-E83822D24179}" srcOrd="0" destOrd="0" presId="urn:microsoft.com/office/officeart/2009/3/layout/HorizontalOrganizationChart"/>
    <dgm:cxn modelId="{067FC511-E1FD-4152-830C-FDF481AFF5D1}" srcId="{CBA2B9E2-53F0-4ADC-8E46-38B22EBC2A56}" destId="{C4879951-FE2E-4A07-B5B1-1E2CB2DCE9C2}" srcOrd="0" destOrd="0" parTransId="{519E7D13-95C2-4D5E-AC29-F9E5914B294F}" sibTransId="{3919F06D-0E72-4383-B054-A6492C43359A}"/>
    <dgm:cxn modelId="{DDDD7B1C-6BD2-45B2-868B-A14E5C0686B8}" type="presOf" srcId="{1649D13A-0B50-434C-9CE2-E08A61DB2DE4}" destId="{9C50992F-AF43-4BF8-8E96-838FF85ADB3B}" srcOrd="0" destOrd="0" presId="urn:microsoft.com/office/officeart/2009/3/layout/HorizontalOrganizationChart"/>
    <dgm:cxn modelId="{A2D9EE1D-FBA4-48C0-A96E-7E1A4824DEE5}" srcId="{E90122EF-7E6F-4A23-968F-90A0DB380749}" destId="{31A26779-B355-432C-9E48-46E69AA863DB}" srcOrd="0" destOrd="0" parTransId="{62A8C1DC-BBF2-4B56-B1F8-F80E66CD17C0}" sibTransId="{DAE66C87-98C6-40E7-9CC5-56DC7BEE7E8D}"/>
    <dgm:cxn modelId="{16E0DC3B-3BBA-4E11-8A5B-79D822D5F257}" type="presOf" srcId="{6D4A829C-EEB0-4546-BD7F-B032B422BD68}" destId="{93A834D4-31BD-43F7-9F3F-DEB373756B12}" srcOrd="0" destOrd="0" presId="urn:microsoft.com/office/officeart/2009/3/layout/HorizontalOrganizationChart"/>
    <dgm:cxn modelId="{FF6BEF3E-FA12-4F06-8F35-A302906176B9}" type="presOf" srcId="{CBA2B9E2-53F0-4ADC-8E46-38B22EBC2A56}" destId="{39203E46-87DB-4380-BB72-399C63E67D51}" srcOrd="0" destOrd="0" presId="urn:microsoft.com/office/officeart/2009/3/layout/HorizontalOrganizationChart"/>
    <dgm:cxn modelId="{117BDB49-66DA-42D6-A048-6D3F1DF0D3DA}" type="presOf" srcId="{31A26779-B355-432C-9E48-46E69AA863DB}" destId="{E13FD76D-5CC3-4477-9AE4-E916D188CDC0}" srcOrd="1" destOrd="0" presId="urn:microsoft.com/office/officeart/2009/3/layout/HorizontalOrganizationChart"/>
    <dgm:cxn modelId="{E5C7F86B-4F82-4021-95F2-C28DAC403C0A}" srcId="{C4879951-FE2E-4A07-B5B1-1E2CB2DCE9C2}" destId="{E90122EF-7E6F-4A23-968F-90A0DB380749}" srcOrd="0" destOrd="0" parTransId="{73A6102F-EFA3-4A37-8094-920B60E95634}" sibTransId="{3502DD61-DB08-4893-BB39-096F5EDFDB7E}"/>
    <dgm:cxn modelId="{522DF65A-F2D4-4050-BCCE-0FC05A21B86B}" type="presOf" srcId="{E90122EF-7E6F-4A23-968F-90A0DB380749}" destId="{C53E4CCC-5480-4B1A-93C8-C3B7D307C322}" srcOrd="1" destOrd="0" presId="urn:microsoft.com/office/officeart/2009/3/layout/HorizontalOrganizationChart"/>
    <dgm:cxn modelId="{92BAFD88-A48E-4292-ABED-54F962D02999}" type="presOf" srcId="{6D4A829C-EEB0-4546-BD7F-B032B422BD68}" destId="{7C5A22DA-ED72-42C3-9BF9-6038093C4CF5}" srcOrd="1" destOrd="0" presId="urn:microsoft.com/office/officeart/2009/3/layout/HorizontalOrganizationChart"/>
    <dgm:cxn modelId="{FADB1D89-EC85-49A6-BB95-F1526E15C285}" type="presOf" srcId="{73A6102F-EFA3-4A37-8094-920B60E95634}" destId="{64EB3E4B-9DF1-41C2-B537-8771A225FF51}" srcOrd="0" destOrd="0" presId="urn:microsoft.com/office/officeart/2009/3/layout/HorizontalOrganizationChart"/>
    <dgm:cxn modelId="{E33F3899-AB42-4AA9-9B60-BB8BDBDEF340}" type="presOf" srcId="{5BBD6C54-EA37-4028-8E8B-C0CA75EB14B2}" destId="{A6FFE2CA-344D-4D7D-8DAD-38B53049765C}" srcOrd="0" destOrd="0" presId="urn:microsoft.com/office/officeart/2009/3/layout/HorizontalOrganizationChart"/>
    <dgm:cxn modelId="{BE006DA6-C0FA-4DB4-B94E-EA011F3457B3}" type="presOf" srcId="{C4879951-FE2E-4A07-B5B1-1E2CB2DCE9C2}" destId="{77A167E2-E1AF-4D5E-9C92-994B1DE28A97}" srcOrd="0" destOrd="0" presId="urn:microsoft.com/office/officeart/2009/3/layout/HorizontalOrganizationChart"/>
    <dgm:cxn modelId="{6F83C1B5-CA91-429B-932D-5265B9E5D054}" type="presOf" srcId="{C4879951-FE2E-4A07-B5B1-1E2CB2DCE9C2}" destId="{B8F92B41-0893-46A8-B126-437873777856}" srcOrd="1" destOrd="0" presId="urn:microsoft.com/office/officeart/2009/3/layout/HorizontalOrganizationChart"/>
    <dgm:cxn modelId="{1D507EB9-CF09-4974-9603-73099DB96170}" type="presOf" srcId="{31A26779-B355-432C-9E48-46E69AA863DB}" destId="{52960E96-B766-4CCB-B371-4F2A4432E9B2}" srcOrd="0" destOrd="0" presId="urn:microsoft.com/office/officeart/2009/3/layout/HorizontalOrganizationChart"/>
    <dgm:cxn modelId="{25ECF3BC-699B-4B8B-87E6-7E14795E09AF}" srcId="{5BBD6C54-EA37-4028-8E8B-C0CA75EB14B2}" destId="{6D4A829C-EEB0-4546-BD7F-B032B422BD68}" srcOrd="0" destOrd="0" parTransId="{1649D13A-0B50-434C-9CE2-E08A61DB2DE4}" sibTransId="{1D06CB02-4C96-4038-93FF-9AAA248E0C84}"/>
    <dgm:cxn modelId="{25C47AF3-9998-4D14-B710-657B90899D80}" type="presOf" srcId="{E90122EF-7E6F-4A23-968F-90A0DB380749}" destId="{C154D395-FDEC-442D-B1F2-E2C2BC8DA9E8}" srcOrd="0" destOrd="0" presId="urn:microsoft.com/office/officeart/2009/3/layout/HorizontalOrganizationChart"/>
    <dgm:cxn modelId="{BEA598FD-58D3-4FF2-BC23-B1DFEF0D100C}" type="presOf" srcId="{5BBD6C54-EA37-4028-8E8B-C0CA75EB14B2}" destId="{A9AE4BFB-97CC-4A68-B0F0-5A5E57EE89C6}" srcOrd="1" destOrd="0" presId="urn:microsoft.com/office/officeart/2009/3/layout/HorizontalOrganizationChart"/>
    <dgm:cxn modelId="{365304FE-8FCB-4BE7-9829-33A4365FD0D3}" type="presOf" srcId="{62A8C1DC-BBF2-4B56-B1F8-F80E66CD17C0}" destId="{0E697D12-3BD7-438D-9F15-24413B844181}" srcOrd="0" destOrd="0" presId="urn:microsoft.com/office/officeart/2009/3/layout/HorizontalOrganizationChart"/>
    <dgm:cxn modelId="{70097140-F182-4C5B-9386-56B54A5B76EF}" type="presParOf" srcId="{39203E46-87DB-4380-BB72-399C63E67D51}" destId="{CFB0E2F0-5BF7-4CF4-8813-52E7D8FCE17D}" srcOrd="0" destOrd="0" presId="urn:microsoft.com/office/officeart/2009/3/layout/HorizontalOrganizationChart"/>
    <dgm:cxn modelId="{44E3C29C-6B24-43DB-A002-67423BF8CAF5}" type="presParOf" srcId="{CFB0E2F0-5BF7-4CF4-8813-52E7D8FCE17D}" destId="{68D0F851-AE0E-489C-9295-8F0AFD03C6AF}" srcOrd="0" destOrd="0" presId="urn:microsoft.com/office/officeart/2009/3/layout/HorizontalOrganizationChart"/>
    <dgm:cxn modelId="{BFD08724-93DB-4E6C-B81D-94C32B546992}" type="presParOf" srcId="{68D0F851-AE0E-489C-9295-8F0AFD03C6AF}" destId="{77A167E2-E1AF-4D5E-9C92-994B1DE28A97}" srcOrd="0" destOrd="0" presId="urn:microsoft.com/office/officeart/2009/3/layout/HorizontalOrganizationChart"/>
    <dgm:cxn modelId="{941DE0B2-903A-4ADE-80E3-4C2581439317}" type="presParOf" srcId="{68D0F851-AE0E-489C-9295-8F0AFD03C6AF}" destId="{B8F92B41-0893-46A8-B126-437873777856}" srcOrd="1" destOrd="0" presId="urn:microsoft.com/office/officeart/2009/3/layout/HorizontalOrganizationChart"/>
    <dgm:cxn modelId="{4687E48B-BD93-4BA2-8987-6B4540B23489}" type="presParOf" srcId="{CFB0E2F0-5BF7-4CF4-8813-52E7D8FCE17D}" destId="{833FB061-7E6E-4CCD-B5C2-ABBD43995FD5}" srcOrd="1" destOrd="0" presId="urn:microsoft.com/office/officeart/2009/3/layout/HorizontalOrganizationChart"/>
    <dgm:cxn modelId="{B890B879-06E9-47E0-9537-2D3BB97EE126}" type="presParOf" srcId="{833FB061-7E6E-4CCD-B5C2-ABBD43995FD5}" destId="{64EB3E4B-9DF1-41C2-B537-8771A225FF51}" srcOrd="0" destOrd="0" presId="urn:microsoft.com/office/officeart/2009/3/layout/HorizontalOrganizationChart"/>
    <dgm:cxn modelId="{4F5B6E3B-373B-4C65-A736-D06E47498137}" type="presParOf" srcId="{833FB061-7E6E-4CCD-B5C2-ABBD43995FD5}" destId="{4E32F3BB-74F5-475A-9C46-C67DC9CA1071}" srcOrd="1" destOrd="0" presId="urn:microsoft.com/office/officeart/2009/3/layout/HorizontalOrganizationChart"/>
    <dgm:cxn modelId="{5EDD3189-A769-477A-9B0A-C563ABA81B7F}" type="presParOf" srcId="{4E32F3BB-74F5-475A-9C46-C67DC9CA1071}" destId="{AA8BD1EC-1741-4F7D-98E0-42B93F1162BE}" srcOrd="0" destOrd="0" presId="urn:microsoft.com/office/officeart/2009/3/layout/HorizontalOrganizationChart"/>
    <dgm:cxn modelId="{F7B2F8BA-14F5-41E9-8FA6-E2E9A8352245}" type="presParOf" srcId="{AA8BD1EC-1741-4F7D-98E0-42B93F1162BE}" destId="{C154D395-FDEC-442D-B1F2-E2C2BC8DA9E8}" srcOrd="0" destOrd="0" presId="urn:microsoft.com/office/officeart/2009/3/layout/HorizontalOrganizationChart"/>
    <dgm:cxn modelId="{A6D7E436-3D4E-4B77-B2E6-F5D3EA89B5DF}" type="presParOf" srcId="{AA8BD1EC-1741-4F7D-98E0-42B93F1162BE}" destId="{C53E4CCC-5480-4B1A-93C8-C3B7D307C322}" srcOrd="1" destOrd="0" presId="urn:microsoft.com/office/officeart/2009/3/layout/HorizontalOrganizationChart"/>
    <dgm:cxn modelId="{22678542-35DB-4D73-8042-E92198CFB7D3}" type="presParOf" srcId="{4E32F3BB-74F5-475A-9C46-C67DC9CA1071}" destId="{F6DD9BBB-107D-4158-B34A-973A82AEF3F4}" srcOrd="1" destOrd="0" presId="urn:microsoft.com/office/officeart/2009/3/layout/HorizontalOrganizationChart"/>
    <dgm:cxn modelId="{2ADAD03B-FDC3-4129-B584-E7E01E92AE77}" type="presParOf" srcId="{F6DD9BBB-107D-4158-B34A-973A82AEF3F4}" destId="{0E697D12-3BD7-438D-9F15-24413B844181}" srcOrd="0" destOrd="0" presId="urn:microsoft.com/office/officeart/2009/3/layout/HorizontalOrganizationChart"/>
    <dgm:cxn modelId="{13017F8B-F106-4CA8-9A31-7886E2701C50}" type="presParOf" srcId="{F6DD9BBB-107D-4158-B34A-973A82AEF3F4}" destId="{508F747D-C617-497F-92B9-F15D8A0110B4}" srcOrd="1" destOrd="0" presId="urn:microsoft.com/office/officeart/2009/3/layout/HorizontalOrganizationChart"/>
    <dgm:cxn modelId="{D639EC68-618F-4972-863E-71D3DD58671E}" type="presParOf" srcId="{508F747D-C617-497F-92B9-F15D8A0110B4}" destId="{7AF6DC77-0A67-4BCD-96DA-ED56A761137D}" srcOrd="0" destOrd="0" presId="urn:microsoft.com/office/officeart/2009/3/layout/HorizontalOrganizationChart"/>
    <dgm:cxn modelId="{892C061D-CC1C-4606-9C1B-9C693C65A53E}" type="presParOf" srcId="{7AF6DC77-0A67-4BCD-96DA-ED56A761137D}" destId="{52960E96-B766-4CCB-B371-4F2A4432E9B2}" srcOrd="0" destOrd="0" presId="urn:microsoft.com/office/officeart/2009/3/layout/HorizontalOrganizationChart"/>
    <dgm:cxn modelId="{4F154B51-4671-4994-A6DF-846C87EFE70B}" type="presParOf" srcId="{7AF6DC77-0A67-4BCD-96DA-ED56A761137D}" destId="{E13FD76D-5CC3-4477-9AE4-E916D188CDC0}" srcOrd="1" destOrd="0" presId="urn:microsoft.com/office/officeart/2009/3/layout/HorizontalOrganizationChart"/>
    <dgm:cxn modelId="{E7614FE5-7970-4F9B-B6EB-407B235925CF}" type="presParOf" srcId="{508F747D-C617-497F-92B9-F15D8A0110B4}" destId="{F508CC95-586D-47D8-B423-F1CA51CA7C3C}" srcOrd="1" destOrd="0" presId="urn:microsoft.com/office/officeart/2009/3/layout/HorizontalOrganizationChart"/>
    <dgm:cxn modelId="{6339FD73-2F2B-4260-BB37-6E24CEDFFD2D}" type="presParOf" srcId="{508F747D-C617-497F-92B9-F15D8A0110B4}" destId="{5AA0B381-EA19-4AD6-9252-B1E625C36C7C}" srcOrd="2" destOrd="0" presId="urn:microsoft.com/office/officeart/2009/3/layout/HorizontalOrganizationChart"/>
    <dgm:cxn modelId="{8D09DEE1-8489-483C-A263-45C8CBE3B7CA}" type="presParOf" srcId="{4E32F3BB-74F5-475A-9C46-C67DC9CA1071}" destId="{51EC5AF3-F220-4C33-AD72-3E4C8F09FC1B}" srcOrd="2" destOrd="0" presId="urn:microsoft.com/office/officeart/2009/3/layout/HorizontalOrganizationChart"/>
    <dgm:cxn modelId="{DABB4150-AD73-46AA-BCED-D0C6761A3B57}" type="presParOf" srcId="{833FB061-7E6E-4CCD-B5C2-ABBD43995FD5}" destId="{BB2383B8-D7D4-4DC0-A150-E83822D24179}" srcOrd="2" destOrd="0" presId="urn:microsoft.com/office/officeart/2009/3/layout/HorizontalOrganizationChart"/>
    <dgm:cxn modelId="{3CA9DA50-42E4-499C-B3CA-E158B3C6F9EA}" type="presParOf" srcId="{833FB061-7E6E-4CCD-B5C2-ABBD43995FD5}" destId="{1D9937A9-EA7D-47E9-BCE7-4B3D99C329EC}" srcOrd="3" destOrd="0" presId="urn:microsoft.com/office/officeart/2009/3/layout/HorizontalOrganizationChart"/>
    <dgm:cxn modelId="{6A190708-540E-4007-B320-5D4CA1BB5A6B}" type="presParOf" srcId="{1D9937A9-EA7D-47E9-BCE7-4B3D99C329EC}" destId="{F25FB02A-B091-4C87-A967-54506A7ABB2C}" srcOrd="0" destOrd="0" presId="urn:microsoft.com/office/officeart/2009/3/layout/HorizontalOrganizationChart"/>
    <dgm:cxn modelId="{12191448-468A-4D71-ACC6-F45FBDE5D84A}" type="presParOf" srcId="{F25FB02A-B091-4C87-A967-54506A7ABB2C}" destId="{A6FFE2CA-344D-4D7D-8DAD-38B53049765C}" srcOrd="0" destOrd="0" presId="urn:microsoft.com/office/officeart/2009/3/layout/HorizontalOrganizationChart"/>
    <dgm:cxn modelId="{37E4B186-0DA2-4E50-8603-74027C5FE388}" type="presParOf" srcId="{F25FB02A-B091-4C87-A967-54506A7ABB2C}" destId="{A9AE4BFB-97CC-4A68-B0F0-5A5E57EE89C6}" srcOrd="1" destOrd="0" presId="urn:microsoft.com/office/officeart/2009/3/layout/HorizontalOrganizationChart"/>
    <dgm:cxn modelId="{D93B3928-1166-47D0-B95D-5F395B024E61}" type="presParOf" srcId="{1D9937A9-EA7D-47E9-BCE7-4B3D99C329EC}" destId="{4C6761D1-F0E0-43F1-9DC2-759B517A4B4A}" srcOrd="1" destOrd="0" presId="urn:microsoft.com/office/officeart/2009/3/layout/HorizontalOrganizationChart"/>
    <dgm:cxn modelId="{920033E5-449C-48D3-83E1-2DF425C83446}" type="presParOf" srcId="{4C6761D1-F0E0-43F1-9DC2-759B517A4B4A}" destId="{9C50992F-AF43-4BF8-8E96-838FF85ADB3B}" srcOrd="0" destOrd="0" presId="urn:microsoft.com/office/officeart/2009/3/layout/HorizontalOrganizationChart"/>
    <dgm:cxn modelId="{E75EE6AC-2FF6-4F25-A4AD-EC066ACC89E5}" type="presParOf" srcId="{4C6761D1-F0E0-43F1-9DC2-759B517A4B4A}" destId="{7FE70606-3D86-4820-A63C-EA9415C5B494}" srcOrd="1" destOrd="0" presId="urn:microsoft.com/office/officeart/2009/3/layout/HorizontalOrganizationChart"/>
    <dgm:cxn modelId="{1929A1E6-F550-4755-AF81-4CDFD0D472C2}" type="presParOf" srcId="{7FE70606-3D86-4820-A63C-EA9415C5B494}" destId="{E4791194-3DF3-4AA2-BBAF-AC2A1A1E6BAD}" srcOrd="0" destOrd="0" presId="urn:microsoft.com/office/officeart/2009/3/layout/HorizontalOrganizationChart"/>
    <dgm:cxn modelId="{D8D36DDF-555B-447D-83CF-182A6D855FB1}" type="presParOf" srcId="{E4791194-3DF3-4AA2-BBAF-AC2A1A1E6BAD}" destId="{93A834D4-31BD-43F7-9F3F-DEB373756B12}" srcOrd="0" destOrd="0" presId="urn:microsoft.com/office/officeart/2009/3/layout/HorizontalOrganizationChart"/>
    <dgm:cxn modelId="{348BCF22-9CCF-40EE-B8E5-F43F4B0A4DA9}" type="presParOf" srcId="{E4791194-3DF3-4AA2-BBAF-AC2A1A1E6BAD}" destId="{7C5A22DA-ED72-42C3-9BF9-6038093C4CF5}" srcOrd="1" destOrd="0" presId="urn:microsoft.com/office/officeart/2009/3/layout/HorizontalOrganizationChart"/>
    <dgm:cxn modelId="{D7CE5461-2B2D-463F-8B2C-0A0ED29842DC}" type="presParOf" srcId="{7FE70606-3D86-4820-A63C-EA9415C5B494}" destId="{BC766E42-BEEB-46C8-B0C1-DF451318AC17}" srcOrd="1" destOrd="0" presId="urn:microsoft.com/office/officeart/2009/3/layout/HorizontalOrganizationChart"/>
    <dgm:cxn modelId="{D0E5EE0E-22E0-44E3-BC86-39F2E063C767}" type="presParOf" srcId="{7FE70606-3D86-4820-A63C-EA9415C5B494}" destId="{C8755E7E-E98F-4432-B28B-28915E0D922F}" srcOrd="2" destOrd="0" presId="urn:microsoft.com/office/officeart/2009/3/layout/HorizontalOrganizationChart"/>
    <dgm:cxn modelId="{85F6A146-3E1C-4089-84BB-33D20DFA63CB}" type="presParOf" srcId="{1D9937A9-EA7D-47E9-BCE7-4B3D99C329EC}" destId="{1A325B8F-F8F2-4151-9CA7-DB0EF98862B1}" srcOrd="2" destOrd="0" presId="urn:microsoft.com/office/officeart/2009/3/layout/HorizontalOrganizationChart"/>
    <dgm:cxn modelId="{14ACC737-3752-4674-A794-95F33E6201CE}" type="presParOf" srcId="{CFB0E2F0-5BF7-4CF4-8813-52E7D8FCE17D}" destId="{5D5F1B30-7DEF-4DE7-A58B-70CECF7967D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0992F-AF43-4BF8-8E96-838FF85ADB3B}">
      <dsp:nvSpPr>
        <dsp:cNvPr id="0" name=""/>
        <dsp:cNvSpPr/>
      </dsp:nvSpPr>
      <dsp:spPr>
        <a:xfrm>
          <a:off x="6798463" y="2508501"/>
          <a:ext cx="607804" cy="91440"/>
        </a:xfrm>
        <a:custGeom>
          <a:avLst/>
          <a:gdLst/>
          <a:ahLst/>
          <a:cxnLst/>
          <a:rect l="0" t="0" r="0" b="0"/>
          <a:pathLst>
            <a:path>
              <a:moveTo>
                <a:pt x="0" y="45720"/>
              </a:moveTo>
              <a:lnTo>
                <a:pt x="607804" y="45720"/>
              </a:lnTo>
            </a:path>
          </a:pathLst>
        </a:custGeom>
        <a:noFill/>
        <a:ln w="1905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BB2383B8-D7D4-4DC0-A150-E83822D24179}">
      <dsp:nvSpPr>
        <dsp:cNvPr id="0" name=""/>
        <dsp:cNvSpPr/>
      </dsp:nvSpPr>
      <dsp:spPr>
        <a:xfrm>
          <a:off x="3008694" y="1865173"/>
          <a:ext cx="608245" cy="689048"/>
        </a:xfrm>
        <a:custGeom>
          <a:avLst/>
          <a:gdLst/>
          <a:ahLst/>
          <a:cxnLst/>
          <a:rect l="0" t="0" r="0" b="0"/>
          <a:pathLst>
            <a:path>
              <a:moveTo>
                <a:pt x="0" y="0"/>
              </a:moveTo>
              <a:lnTo>
                <a:pt x="304343" y="0"/>
              </a:lnTo>
              <a:lnTo>
                <a:pt x="304343" y="689048"/>
              </a:lnTo>
              <a:lnTo>
                <a:pt x="608245" y="689048"/>
              </a:lnTo>
            </a:path>
          </a:pathLst>
        </a:custGeom>
        <a:noFill/>
        <a:ln w="1905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0E697D12-3BD7-438D-9F15-24413B844181}">
      <dsp:nvSpPr>
        <dsp:cNvPr id="0" name=""/>
        <dsp:cNvSpPr/>
      </dsp:nvSpPr>
      <dsp:spPr>
        <a:xfrm>
          <a:off x="6716318" y="1099933"/>
          <a:ext cx="607804" cy="91440"/>
        </a:xfrm>
        <a:custGeom>
          <a:avLst/>
          <a:gdLst/>
          <a:ahLst/>
          <a:cxnLst/>
          <a:rect l="0" t="0" r="0" b="0"/>
          <a:pathLst>
            <a:path>
              <a:moveTo>
                <a:pt x="0" y="45720"/>
              </a:moveTo>
              <a:lnTo>
                <a:pt x="607804" y="45720"/>
              </a:lnTo>
            </a:path>
          </a:pathLst>
        </a:custGeom>
        <a:noFill/>
        <a:ln w="1905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64EB3E4B-9DF1-41C2-B537-8771A225FF51}">
      <dsp:nvSpPr>
        <dsp:cNvPr id="0" name=""/>
        <dsp:cNvSpPr/>
      </dsp:nvSpPr>
      <dsp:spPr>
        <a:xfrm>
          <a:off x="3008694" y="1145653"/>
          <a:ext cx="608245" cy="719519"/>
        </a:xfrm>
        <a:custGeom>
          <a:avLst/>
          <a:gdLst/>
          <a:ahLst/>
          <a:cxnLst/>
          <a:rect l="0" t="0" r="0" b="0"/>
          <a:pathLst>
            <a:path>
              <a:moveTo>
                <a:pt x="0" y="719519"/>
              </a:moveTo>
              <a:lnTo>
                <a:pt x="304343" y="719519"/>
              </a:lnTo>
              <a:lnTo>
                <a:pt x="304343" y="0"/>
              </a:lnTo>
              <a:lnTo>
                <a:pt x="608245" y="0"/>
              </a:lnTo>
            </a:path>
          </a:pathLst>
        </a:custGeom>
        <a:noFill/>
        <a:ln w="1905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77A167E2-E1AF-4D5E-9C92-994B1DE28A97}">
      <dsp:nvSpPr>
        <dsp:cNvPr id="0" name=""/>
        <dsp:cNvSpPr/>
      </dsp:nvSpPr>
      <dsp:spPr>
        <a:xfrm>
          <a:off x="0" y="1144553"/>
          <a:ext cx="3008694" cy="1441240"/>
        </a:xfrm>
        <a:prstGeom prst="flowChartAlternateProcess">
          <a:avLst/>
        </a:prstGeom>
        <a:solidFill>
          <a:schemeClr val="accent2">
            <a:lumMod val="20000"/>
            <a:lumOff val="8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65760" rIns="30480" bIns="30480" numCol="1" spcCol="1270" anchor="ctr" anchorCtr="0">
          <a:noAutofit/>
        </a:bodyPr>
        <a:lstStyle/>
        <a:p>
          <a:pPr marL="0" lvl="0" indent="0" algn="ctr" defTabSz="2133600">
            <a:lnSpc>
              <a:spcPct val="90000"/>
            </a:lnSpc>
            <a:spcBef>
              <a:spcPct val="0"/>
            </a:spcBef>
            <a:spcAft>
              <a:spcPct val="35000"/>
            </a:spcAft>
            <a:buNone/>
          </a:pPr>
          <a:r>
            <a:rPr lang="en-US" sz="4800" b="0" kern="1200" dirty="0">
              <a:solidFill>
                <a:schemeClr val="tx1"/>
              </a:solidFill>
              <a:latin typeface="Tahoma" panose="020B0604030504040204" pitchFamily="34" charset="0"/>
              <a:ea typeface="Tahoma" panose="020B0604030504040204" pitchFamily="34" charset="0"/>
              <a:cs typeface="Tahoma" panose="020B0604030504040204" pitchFamily="34" charset="0"/>
            </a:rPr>
            <a:t>The Team </a:t>
          </a:r>
        </a:p>
        <a:p>
          <a:pPr marL="0" lvl="0" indent="0" algn="ctr" defTabSz="2133600">
            <a:lnSpc>
              <a:spcPct val="90000"/>
            </a:lnSpc>
            <a:spcBef>
              <a:spcPct val="0"/>
            </a:spcBef>
            <a:spcAft>
              <a:spcPct val="35000"/>
            </a:spcAft>
            <a:buNone/>
          </a:pPr>
          <a:endParaRPr lang="en-US" sz="2000" b="0" kern="1200" dirty="0">
            <a:solidFill>
              <a:schemeClr val="tx1"/>
            </a:solidFill>
            <a:latin typeface="Times New Roman" panose="02020603050405020304" pitchFamily="18" charset="0"/>
            <a:cs typeface="Times New Roman" panose="02020603050405020304" pitchFamily="18" charset="0"/>
          </a:endParaRPr>
        </a:p>
      </dsp:txBody>
      <dsp:txXfrm>
        <a:off x="70354" y="1214907"/>
        <a:ext cx="2867986" cy="1300532"/>
      </dsp:txXfrm>
    </dsp:sp>
    <dsp:sp modelId="{C154D395-FDEC-442D-B1F2-E2C2BC8DA9E8}">
      <dsp:nvSpPr>
        <dsp:cNvPr id="0" name=""/>
        <dsp:cNvSpPr/>
      </dsp:nvSpPr>
      <dsp:spPr>
        <a:xfrm>
          <a:off x="3616939" y="652550"/>
          <a:ext cx="3099378" cy="986205"/>
        </a:xfrm>
        <a:prstGeom prst="rect">
          <a:avLst/>
        </a:prstGeom>
        <a:solidFill>
          <a:schemeClr val="accent6">
            <a:lumMod val="10000"/>
            <a:lumOff val="9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latin typeface="Tahoma" panose="020B0604030504040204" pitchFamily="34" charset="0"/>
              <a:ea typeface="Tahoma" panose="020B0604030504040204" pitchFamily="34" charset="0"/>
              <a:cs typeface="Tahoma" panose="020B0604030504040204" pitchFamily="34" charset="0"/>
            </a:rPr>
            <a:t>Praneetha Kotta</a:t>
          </a:r>
        </a:p>
        <a:p>
          <a:pPr marL="0" lvl="0" indent="0" algn="ctr" defTabSz="1066800">
            <a:lnSpc>
              <a:spcPct val="90000"/>
            </a:lnSpc>
            <a:spcBef>
              <a:spcPct val="0"/>
            </a:spcBef>
            <a:spcAft>
              <a:spcPct val="35000"/>
            </a:spcAft>
            <a:buNone/>
          </a:pPr>
          <a:r>
            <a:rPr lang="en-US" sz="1200" b="0" kern="1200" dirty="0">
              <a:solidFill>
                <a:schemeClr val="tx1"/>
              </a:solidFill>
              <a:latin typeface="Tahoma" panose="020B0604030504040204" pitchFamily="34" charset="0"/>
              <a:ea typeface="Tahoma" panose="020B0604030504040204" pitchFamily="34" charset="0"/>
              <a:cs typeface="Tahoma" panose="020B0604030504040204" pitchFamily="34" charset="0"/>
            </a:rPr>
            <a:t>Project Manager</a:t>
          </a:r>
        </a:p>
      </dsp:txBody>
      <dsp:txXfrm>
        <a:off x="3616939" y="652550"/>
        <a:ext cx="3099378" cy="986205"/>
      </dsp:txXfrm>
    </dsp:sp>
    <dsp:sp modelId="{52960E96-B766-4CCB-B371-4F2A4432E9B2}">
      <dsp:nvSpPr>
        <dsp:cNvPr id="0" name=""/>
        <dsp:cNvSpPr/>
      </dsp:nvSpPr>
      <dsp:spPr>
        <a:xfrm>
          <a:off x="7324123" y="638707"/>
          <a:ext cx="3178393" cy="1013892"/>
        </a:xfrm>
        <a:prstGeom prst="rect">
          <a:avLst/>
        </a:prstGeom>
        <a:solidFill>
          <a:schemeClr val="bg2">
            <a:lumMod val="7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tx1"/>
              </a:solidFill>
              <a:latin typeface="Tahoma" panose="020B0604030504040204" pitchFamily="34" charset="0"/>
              <a:ea typeface="Tahoma" panose="020B0604030504040204" pitchFamily="34" charset="0"/>
              <a:cs typeface="Tahoma" panose="020B0604030504040204" pitchFamily="34" charset="0"/>
            </a:rPr>
            <a:t>Sandeep Babu Sampenga</a:t>
          </a:r>
        </a:p>
        <a:p>
          <a:pPr marL="0" lvl="0" indent="0" algn="ctr" defTabSz="889000">
            <a:lnSpc>
              <a:spcPct val="90000"/>
            </a:lnSpc>
            <a:spcBef>
              <a:spcPct val="0"/>
            </a:spcBef>
            <a:spcAft>
              <a:spcPct val="35000"/>
            </a:spcAft>
            <a:buNone/>
          </a:pPr>
          <a:r>
            <a:rPr lang="en-US" sz="1200" b="0" kern="1200" dirty="0">
              <a:solidFill>
                <a:schemeClr val="tx1"/>
              </a:solidFill>
              <a:latin typeface="Tahoma" panose="020B0604030504040204" pitchFamily="34" charset="0"/>
              <a:ea typeface="Tahoma" panose="020B0604030504040204" pitchFamily="34" charset="0"/>
              <a:cs typeface="Tahoma" panose="020B0604030504040204" pitchFamily="34" charset="0"/>
            </a:rPr>
            <a:t>Data Analyst</a:t>
          </a:r>
        </a:p>
      </dsp:txBody>
      <dsp:txXfrm>
        <a:off x="7324123" y="638707"/>
        <a:ext cx="3178393" cy="1013892"/>
      </dsp:txXfrm>
    </dsp:sp>
    <dsp:sp modelId="{A6FFE2CA-344D-4D7D-8DAD-38B53049765C}">
      <dsp:nvSpPr>
        <dsp:cNvPr id="0" name=""/>
        <dsp:cNvSpPr/>
      </dsp:nvSpPr>
      <dsp:spPr>
        <a:xfrm>
          <a:off x="3616939" y="2030647"/>
          <a:ext cx="3181523" cy="1047149"/>
        </a:xfrm>
        <a:prstGeom prst="rect">
          <a:avLst/>
        </a:prstGeom>
        <a:solidFill>
          <a:schemeClr val="tx2">
            <a:lumMod val="10000"/>
            <a:lumOff val="9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latin typeface="Tahoma" panose="020B0604030504040204" pitchFamily="34" charset="0"/>
              <a:ea typeface="Tahoma" panose="020B0604030504040204" pitchFamily="34" charset="0"/>
              <a:cs typeface="Tahoma" panose="020B0604030504040204" pitchFamily="34" charset="0"/>
            </a:rPr>
            <a:t>Abdulrasaq Shittu</a:t>
          </a:r>
        </a:p>
        <a:p>
          <a:pPr marL="0" lvl="0" indent="0" algn="ctr" defTabSz="1066800">
            <a:lnSpc>
              <a:spcPct val="90000"/>
            </a:lnSpc>
            <a:spcBef>
              <a:spcPct val="0"/>
            </a:spcBef>
            <a:spcAft>
              <a:spcPct val="35000"/>
            </a:spcAft>
            <a:buNone/>
          </a:pPr>
          <a:r>
            <a:rPr lang="en-US" sz="1200" b="0" kern="1200" dirty="0">
              <a:solidFill>
                <a:schemeClr val="tx1"/>
              </a:solidFill>
              <a:latin typeface="Tahoma" panose="020B0604030504040204" pitchFamily="34" charset="0"/>
              <a:ea typeface="Tahoma" panose="020B0604030504040204" pitchFamily="34" charset="0"/>
              <a:cs typeface="Tahoma" panose="020B0604030504040204" pitchFamily="34" charset="0"/>
            </a:rPr>
            <a:t>Datawarehouse Designer</a:t>
          </a:r>
        </a:p>
      </dsp:txBody>
      <dsp:txXfrm>
        <a:off x="3616939" y="2030647"/>
        <a:ext cx="3181523" cy="1047149"/>
      </dsp:txXfrm>
    </dsp:sp>
    <dsp:sp modelId="{93A834D4-31BD-43F7-9F3F-DEB373756B12}">
      <dsp:nvSpPr>
        <dsp:cNvPr id="0" name=""/>
        <dsp:cNvSpPr/>
      </dsp:nvSpPr>
      <dsp:spPr>
        <a:xfrm>
          <a:off x="7406268" y="2032477"/>
          <a:ext cx="3108890" cy="1043488"/>
        </a:xfrm>
        <a:prstGeom prst="rect">
          <a:avLst/>
        </a:prstGeom>
        <a:solidFill>
          <a:schemeClr val="accent6">
            <a:lumMod val="25000"/>
            <a:lumOff val="7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Tahoma" panose="020B0604030504040204" pitchFamily="34" charset="0"/>
              <a:ea typeface="Tahoma" panose="020B0604030504040204" pitchFamily="34" charset="0"/>
              <a:cs typeface="Tahoma" panose="020B0604030504040204" pitchFamily="34" charset="0"/>
            </a:rPr>
            <a:t>Neena Sebastian</a:t>
          </a:r>
        </a:p>
        <a:p>
          <a:pPr marL="0" lvl="0" indent="0" algn="ctr" defTabSz="1066800">
            <a:lnSpc>
              <a:spcPct val="90000"/>
            </a:lnSpc>
            <a:spcBef>
              <a:spcPct val="0"/>
            </a:spcBef>
            <a:spcAft>
              <a:spcPct val="35000"/>
            </a:spcAft>
            <a:buNone/>
          </a:pPr>
          <a:r>
            <a:rPr lang="en-US" sz="1200" b="0" kern="1200" dirty="0">
              <a:solidFill>
                <a:schemeClr val="tx1"/>
              </a:solidFill>
              <a:latin typeface="Tahoma" panose="020B0604030504040204" pitchFamily="34" charset="0"/>
              <a:ea typeface="Tahoma" panose="020B0604030504040204" pitchFamily="34" charset="0"/>
              <a:cs typeface="Tahoma" panose="020B0604030504040204" pitchFamily="34" charset="0"/>
            </a:rPr>
            <a:t>Data Visualization Expert</a:t>
          </a:r>
        </a:p>
      </dsp:txBody>
      <dsp:txXfrm>
        <a:off x="7406268" y="2032477"/>
        <a:ext cx="3108890" cy="104348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767CD-ACFB-4809-B683-5A456773E49F}" type="datetimeFigureOut">
              <a:rPr lang="en-IN" smtClean="0"/>
              <a:t>02-05-2024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66BDA-3BF2-4AB3-B869-8986D3326848}" type="slidenum">
              <a:rPr lang="en-IN" smtClean="0"/>
              <a:t>‹#›</a:t>
            </a:fld>
            <a:endParaRPr lang="en-IN"/>
          </a:p>
        </p:txBody>
      </p:sp>
    </p:spTree>
    <p:extLst>
      <p:ext uri="{BB962C8B-B14F-4D97-AF65-F5344CB8AC3E}">
        <p14:creationId xmlns:p14="http://schemas.microsoft.com/office/powerpoint/2010/main" val="4038395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6B913A0-8194-43AB-8CE1-D8825DE3150C}" type="slidenum">
              <a:rPr lang="en-US" smtClean="0"/>
              <a:t>1</a:t>
            </a:fld>
            <a:endParaRPr lang="en-US" dirty="0"/>
          </a:p>
        </p:txBody>
      </p:sp>
    </p:spTree>
    <p:extLst>
      <p:ext uri="{BB962C8B-B14F-4D97-AF65-F5344CB8AC3E}">
        <p14:creationId xmlns:p14="http://schemas.microsoft.com/office/powerpoint/2010/main" val="241829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31418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9</a:t>
            </a:fld>
            <a:endParaRPr lang="en-US" dirty="0"/>
          </a:p>
        </p:txBody>
      </p:sp>
    </p:spTree>
    <p:extLst>
      <p:ext uri="{BB962C8B-B14F-4D97-AF65-F5344CB8AC3E}">
        <p14:creationId xmlns:p14="http://schemas.microsoft.com/office/powerpoint/2010/main" val="170791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B66BDA-3BF2-4AB3-B869-8986D3326848}" type="slidenum">
              <a:rPr lang="en-IN" smtClean="0"/>
              <a:t>24</a:t>
            </a:fld>
            <a:endParaRPr lang="en-IN"/>
          </a:p>
        </p:txBody>
      </p:sp>
    </p:spTree>
    <p:extLst>
      <p:ext uri="{BB962C8B-B14F-4D97-AF65-F5344CB8AC3E}">
        <p14:creationId xmlns:p14="http://schemas.microsoft.com/office/powerpoint/2010/main" val="736892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6041-AE46-7402-B2EA-4B0F4BA52C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F12FF8-85D0-7D16-F8D1-5E3521D1BC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2BF484-B841-0B52-51EE-0B923C75E8AF}"/>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5" name="Footer Placeholder 4">
            <a:extLst>
              <a:ext uri="{FF2B5EF4-FFF2-40B4-BE49-F238E27FC236}">
                <a16:creationId xmlns:a16="http://schemas.microsoft.com/office/drawing/2014/main" id="{D376B7FD-6991-88FC-DA3C-6DB5BB3DA0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1EC53B-7E4A-28F5-099F-D94B67ECBB4C}"/>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65010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C0AC-7F3A-3E1C-B578-D476CA12FFD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792FBF-BA07-9283-33DC-BA1A65E580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7CB1E0-0ED1-9A2B-F05C-5134ACA6DF54}"/>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5" name="Footer Placeholder 4">
            <a:extLst>
              <a:ext uri="{FF2B5EF4-FFF2-40B4-BE49-F238E27FC236}">
                <a16:creationId xmlns:a16="http://schemas.microsoft.com/office/drawing/2014/main" id="{6B84B87F-FEF1-1489-2A1A-6B2E35A479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6534E8-A628-F23F-4273-5D7F9CE2F8B4}"/>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135935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8B2FEF-C2CD-AF87-5CF1-A444F6008E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E32106-5E49-2CE0-5649-278A0F6E01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241B3C-489A-AD98-495C-38FB67282AAE}"/>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5" name="Footer Placeholder 4">
            <a:extLst>
              <a:ext uri="{FF2B5EF4-FFF2-40B4-BE49-F238E27FC236}">
                <a16:creationId xmlns:a16="http://schemas.microsoft.com/office/drawing/2014/main" id="{423C36E8-2187-436E-3846-2CA63BE1AD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0F5A90-C131-E61A-AA72-34ADFAA8442F}"/>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444826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134475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Org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2592143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566247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C51F-DA9B-682D-435E-0B93ACB2F9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193721-B72E-3BCC-FC04-FF583AA67D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2AD43F-8E19-597E-3A97-60EDEACC8062}"/>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5" name="Footer Placeholder 4">
            <a:extLst>
              <a:ext uri="{FF2B5EF4-FFF2-40B4-BE49-F238E27FC236}">
                <a16:creationId xmlns:a16="http://schemas.microsoft.com/office/drawing/2014/main" id="{0E590552-98C6-61BA-A466-EE0B6D66F5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40C751-9BF1-7F15-B04B-CBE06D0DB6A0}"/>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1705992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316E-4A54-C8BE-A3ED-A983B0BFD2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B74B61-08EF-82C1-43B3-33EE00A5C7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21332-A9B2-3296-8970-47E9CB265C2B}"/>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5" name="Footer Placeholder 4">
            <a:extLst>
              <a:ext uri="{FF2B5EF4-FFF2-40B4-BE49-F238E27FC236}">
                <a16:creationId xmlns:a16="http://schemas.microsoft.com/office/drawing/2014/main" id="{2936931F-EF0C-32D7-0500-1727E57915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7DD121-91CA-F103-76FD-530E7FE6CE37}"/>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3870503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D9CA-982D-6B7F-CC2D-E5837E3E0C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538865-1691-F662-9CA7-5EB9112EDD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857476A-50BA-CE18-7C3D-5124ADCF09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255629-D8F9-0127-C9FE-D9E453515445}"/>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6" name="Footer Placeholder 5">
            <a:extLst>
              <a:ext uri="{FF2B5EF4-FFF2-40B4-BE49-F238E27FC236}">
                <a16:creationId xmlns:a16="http://schemas.microsoft.com/office/drawing/2014/main" id="{FECE36E0-0310-D1F1-88C8-8227AC77E0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DF8495-217B-D047-3C5F-A1008947EA62}"/>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203475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F9A3-AABD-8F6A-53E4-3304176F2C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99D97A-87A6-9447-024D-9411D60DE3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DF0E6E-BF1A-6037-340C-654A717E74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86E52B-0552-1ED3-6C20-189BA6759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5101D7-2EFB-13DA-61B4-FA7A2D4177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F4AB38-A97E-898D-9493-0E3571C61998}"/>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8" name="Footer Placeholder 7">
            <a:extLst>
              <a:ext uri="{FF2B5EF4-FFF2-40B4-BE49-F238E27FC236}">
                <a16:creationId xmlns:a16="http://schemas.microsoft.com/office/drawing/2014/main" id="{1980E711-5685-D2C8-83D1-7A0962E7202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8AA4CE-ED4D-25A8-F358-D46509819592}"/>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3319222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23BA-97CF-4CC6-3DB4-2C7C014FFA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50E367-5BA3-95B3-90D8-CBFE139380BE}"/>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4" name="Footer Placeholder 3">
            <a:extLst>
              <a:ext uri="{FF2B5EF4-FFF2-40B4-BE49-F238E27FC236}">
                <a16:creationId xmlns:a16="http://schemas.microsoft.com/office/drawing/2014/main" id="{7CA46AF1-74A5-FB5C-8C73-A6C565B59B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1061A4F-CC8F-08C2-E86F-2F73F519724F}"/>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1959425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F975A-FC63-1ECB-9648-950F4268E4BD}"/>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3" name="Footer Placeholder 2">
            <a:extLst>
              <a:ext uri="{FF2B5EF4-FFF2-40B4-BE49-F238E27FC236}">
                <a16:creationId xmlns:a16="http://schemas.microsoft.com/office/drawing/2014/main" id="{81726543-A4BD-B1E8-EFA4-B4319072D1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C70911B-E646-E8FA-4E22-B9B027DF3F59}"/>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356146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7E5E-9F91-9349-28BD-9E6EADABBC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CD9F635-EED1-D266-B6FE-6DBCD181F4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C10B81-91B0-E81E-3246-227C390EF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62C1A6-CB9E-9CE9-8FEE-2A453DA08038}"/>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6" name="Footer Placeholder 5">
            <a:extLst>
              <a:ext uri="{FF2B5EF4-FFF2-40B4-BE49-F238E27FC236}">
                <a16:creationId xmlns:a16="http://schemas.microsoft.com/office/drawing/2014/main" id="{3E8E697D-6418-1869-7F7A-B711ED20B2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715325-D587-76D2-4042-6B9E702FBB8B}"/>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311256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A42A-C7DC-8CBC-22CB-365BF67627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BC0901-978B-1DA2-6E4B-01B70B86BD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A1053B6-22D0-6663-B6C5-899E41DED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A53DD-33E7-158D-6B1E-141EFB33DB5B}"/>
              </a:ext>
            </a:extLst>
          </p:cNvPr>
          <p:cNvSpPr>
            <a:spLocks noGrp="1"/>
          </p:cNvSpPr>
          <p:nvPr>
            <p:ph type="dt" sz="half" idx="10"/>
          </p:nvPr>
        </p:nvSpPr>
        <p:spPr/>
        <p:txBody>
          <a:bodyPr/>
          <a:lstStyle/>
          <a:p>
            <a:fld id="{B3DF30D6-F8C6-4034-84E9-2DDCEBA7A035}" type="datetimeFigureOut">
              <a:rPr lang="en-IN" smtClean="0"/>
              <a:t>02-05-2024</a:t>
            </a:fld>
            <a:endParaRPr lang="en-IN"/>
          </a:p>
        </p:txBody>
      </p:sp>
      <p:sp>
        <p:nvSpPr>
          <p:cNvPr id="6" name="Footer Placeholder 5">
            <a:extLst>
              <a:ext uri="{FF2B5EF4-FFF2-40B4-BE49-F238E27FC236}">
                <a16:creationId xmlns:a16="http://schemas.microsoft.com/office/drawing/2014/main" id="{CA197CE2-12A6-F152-5CDE-6F92DCFF5B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2376A4-1943-5FE4-E9CE-A0570F4C9AC3}"/>
              </a:ext>
            </a:extLst>
          </p:cNvPr>
          <p:cNvSpPr>
            <a:spLocks noGrp="1"/>
          </p:cNvSpPr>
          <p:nvPr>
            <p:ph type="sldNum" sz="quarter" idx="12"/>
          </p:nvPr>
        </p:nvSpPr>
        <p:spPr/>
        <p:txBody>
          <a:bodyPr/>
          <a:lstStyle/>
          <a:p>
            <a:fld id="{F9F7BE71-FCA2-43CB-9EC0-0138B9CC86E6}" type="slidenum">
              <a:rPr lang="en-IN" smtClean="0"/>
              <a:t>‹#›</a:t>
            </a:fld>
            <a:endParaRPr lang="en-IN"/>
          </a:p>
        </p:txBody>
      </p:sp>
    </p:spTree>
    <p:extLst>
      <p:ext uri="{BB962C8B-B14F-4D97-AF65-F5344CB8AC3E}">
        <p14:creationId xmlns:p14="http://schemas.microsoft.com/office/powerpoint/2010/main" val="3936859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94C43A-EE0A-0ED5-86B7-2A12229A7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C242F-0CB2-8943-0A34-482EED8119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E3D38E-7837-4618-4EE9-D54B8C54B9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DF30D6-F8C6-4034-84E9-2DDCEBA7A035}" type="datetimeFigureOut">
              <a:rPr lang="en-IN" smtClean="0"/>
              <a:t>02-05-2024</a:t>
            </a:fld>
            <a:endParaRPr lang="en-IN"/>
          </a:p>
        </p:txBody>
      </p:sp>
      <p:sp>
        <p:nvSpPr>
          <p:cNvPr id="5" name="Footer Placeholder 4">
            <a:extLst>
              <a:ext uri="{FF2B5EF4-FFF2-40B4-BE49-F238E27FC236}">
                <a16:creationId xmlns:a16="http://schemas.microsoft.com/office/drawing/2014/main" id="{9BF70CF8-AFAC-7E85-2EDB-AAED3882A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4F42C88-2E48-201C-1228-E9DF457B1D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F7BE71-FCA2-43CB-9EC0-0138B9CC86E6}" type="slidenum">
              <a:rPr lang="en-IN" smtClean="0"/>
              <a:t>‹#›</a:t>
            </a:fld>
            <a:endParaRPr lang="en-IN"/>
          </a:p>
        </p:txBody>
      </p:sp>
    </p:spTree>
    <p:extLst>
      <p:ext uri="{BB962C8B-B14F-4D97-AF65-F5344CB8AC3E}">
        <p14:creationId xmlns:p14="http://schemas.microsoft.com/office/powerpoint/2010/main" val="160233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9F3FEB3-E753-4CAB-3C8C-A8B4D8E738F7}"/>
              </a:ext>
            </a:extLst>
          </p:cNvPr>
          <p:cNvPicPr>
            <a:picLocks noChangeAspect="1" noChangeArrowheads="1"/>
          </p:cNvPicPr>
          <p:nvPr/>
        </p:nvPicPr>
        <p:blipFill>
          <a:blip r:embed="rId3"/>
          <a:srcRect/>
          <a:stretch/>
        </p:blipFill>
        <p:spPr bwMode="auto">
          <a:xfrm>
            <a:off x="23241" y="-72464"/>
            <a:ext cx="12145518" cy="69402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9F2398A-08D2-56EE-C58A-093A98930847}"/>
              </a:ext>
            </a:extLst>
          </p:cNvPr>
          <p:cNvSpPr txBox="1"/>
          <p:nvPr/>
        </p:nvSpPr>
        <p:spPr>
          <a:xfrm>
            <a:off x="89980" y="168082"/>
            <a:ext cx="4295207" cy="1384995"/>
          </a:xfrm>
          <a:prstGeom prst="rect">
            <a:avLst/>
          </a:prstGeom>
          <a:noFill/>
        </p:spPr>
        <p:txBody>
          <a:bodyPr wrap="square">
            <a:spAutoFit/>
          </a:bodyPr>
          <a:lstStyle/>
          <a:p>
            <a:r>
              <a:rPr lang="en-GB" sz="2800" b="1" dirty="0">
                <a:solidFill>
                  <a:srgbClr val="F7EDE9"/>
                </a:solidFill>
                <a:latin typeface="Tahoma" panose="020B0604030504040204" pitchFamily="34" charset="0"/>
                <a:ea typeface="Tahoma" panose="020B0604030504040204" pitchFamily="34" charset="0"/>
                <a:cs typeface="Tahoma" panose="020B0604030504040204" pitchFamily="34" charset="0"/>
              </a:rPr>
              <a:t>LONDON CRIME DATA ANALYSIS 2012 TO 2021</a:t>
            </a:r>
          </a:p>
        </p:txBody>
      </p:sp>
      <p:sp>
        <p:nvSpPr>
          <p:cNvPr id="3" name="AutoShape 2" descr="A futuristic digital artwork of a glowing neon blue brain hologram being levitated above a hand. The background features a vibrant, abstract pattern of flowing geometric shapes and digital nodes connected by lines, creating a network-like appearance. The colors in the background are shades of dark blue, black, and hints of purple to emphasize a high-tech, sophisticated feel.">
            <a:extLst>
              <a:ext uri="{FF2B5EF4-FFF2-40B4-BE49-F238E27FC236}">
                <a16:creationId xmlns:a16="http://schemas.microsoft.com/office/drawing/2014/main" id="{9DB7876B-64AB-BEED-150D-4CC238CB44B1}"/>
              </a:ext>
            </a:extLst>
          </p:cNvPr>
          <p:cNvSpPr>
            <a:spLocks noChangeAspect="1" noChangeArrowheads="1"/>
          </p:cNvSpPr>
          <p:nvPr/>
        </p:nvSpPr>
        <p:spPr bwMode="auto">
          <a:xfrm>
            <a:off x="-1" y="-82295"/>
            <a:ext cx="12192001" cy="69402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 name="TextBox 4">
            <a:extLst>
              <a:ext uri="{FF2B5EF4-FFF2-40B4-BE49-F238E27FC236}">
                <a16:creationId xmlns:a16="http://schemas.microsoft.com/office/drawing/2014/main" id="{72DCCCC0-317C-87F8-98A5-91988356DC33}"/>
              </a:ext>
            </a:extLst>
          </p:cNvPr>
          <p:cNvSpPr txBox="1"/>
          <p:nvPr/>
        </p:nvSpPr>
        <p:spPr>
          <a:xfrm>
            <a:off x="7708490" y="4303138"/>
            <a:ext cx="4391443" cy="584775"/>
          </a:xfrm>
          <a:prstGeom prst="rect">
            <a:avLst/>
          </a:prstGeom>
          <a:noFill/>
        </p:spPr>
        <p:txBody>
          <a:bodyPr wrap="square" rtlCol="0">
            <a:spAutoFit/>
          </a:bodyPr>
          <a:lstStyle/>
          <a:p>
            <a:r>
              <a:rPr lang="en-IN" sz="3200" dirty="0">
                <a:solidFill>
                  <a:srgbClr val="F7EDE9"/>
                </a:solidFill>
                <a:latin typeface="Tahoma" panose="020B0604030504040204" pitchFamily="34" charset="0"/>
                <a:ea typeface="Tahoma" panose="020B0604030504040204" pitchFamily="34" charset="0"/>
                <a:cs typeface="Tahoma" panose="020B0604030504040204" pitchFamily="34" charset="0"/>
              </a:rPr>
              <a:t>Presented by Group 12</a:t>
            </a:r>
          </a:p>
        </p:txBody>
      </p:sp>
    </p:spTree>
    <p:extLst>
      <p:ext uri="{BB962C8B-B14F-4D97-AF65-F5344CB8AC3E}">
        <p14:creationId xmlns:p14="http://schemas.microsoft.com/office/powerpoint/2010/main" val="3989923275"/>
      </p:ext>
    </p:extLst>
  </p:cSld>
  <p:clrMapOvr>
    <a:masterClrMapping/>
  </p:clrMapOvr>
  <mc:AlternateContent xmlns:mc="http://schemas.openxmlformats.org/markup-compatibility/2006" xmlns:p14="http://schemas.microsoft.com/office/powerpoint/2010/main">
    <mc:Choice Requires="p14">
      <p:transition spd="slow" p14:dur="2000" advTm="21627"/>
    </mc:Choice>
    <mc:Fallback xmlns="">
      <p:transition spd="slow" advTm="216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5D53-B965-0915-C466-FD846438100A}"/>
              </a:ext>
            </a:extLst>
          </p:cNvPr>
          <p:cNvSpPr>
            <a:spLocks noGrp="1"/>
          </p:cNvSpPr>
          <p:nvPr>
            <p:ph type="title"/>
          </p:nvPr>
        </p:nvSpPr>
        <p:spPr>
          <a:xfrm>
            <a:off x="838200" y="478465"/>
            <a:ext cx="10515600" cy="701749"/>
          </a:xfrm>
          <a:gradFill>
            <a:gsLst>
              <a:gs pos="0">
                <a:schemeClr val="accent2">
                  <a:lumMod val="60000"/>
                  <a:lumOff val="40000"/>
                </a:schemeClr>
              </a:gs>
              <a:gs pos="74000">
                <a:schemeClr val="accent2">
                  <a:lumMod val="45000"/>
                  <a:lumOff val="55000"/>
                </a:schemeClr>
              </a:gs>
              <a:gs pos="83000">
                <a:schemeClr val="accent2">
                  <a:lumMod val="45000"/>
                  <a:lumOff val="55000"/>
                </a:schemeClr>
              </a:gs>
              <a:gs pos="100000">
                <a:schemeClr val="bg1"/>
              </a:gs>
            </a:gsLst>
            <a:lin ang="5400000" scaled="1"/>
          </a:gradFill>
        </p:spPr>
        <p:txBody>
          <a:bodyPr>
            <a:normAutofit/>
          </a:bodyPr>
          <a:lstStyle/>
          <a:p>
            <a:pPr algn="ctr"/>
            <a:r>
              <a:rPr lang="en-IN" sz="4000" b="1" dirty="0">
                <a:latin typeface="Tahoma" panose="020B0604030504040204" pitchFamily="34" charset="0"/>
                <a:ea typeface="Tahoma" panose="020B0604030504040204" pitchFamily="34" charset="0"/>
                <a:cs typeface="Tahoma" panose="020B0604030504040204" pitchFamily="34" charset="0"/>
              </a:rPr>
              <a:t>System Architecture</a:t>
            </a:r>
          </a:p>
        </p:txBody>
      </p:sp>
      <p:pic>
        <p:nvPicPr>
          <p:cNvPr id="5" name="Content Placeholder 4" descr="A diagram of data warehouse">
            <a:extLst>
              <a:ext uri="{FF2B5EF4-FFF2-40B4-BE49-F238E27FC236}">
                <a16:creationId xmlns:a16="http://schemas.microsoft.com/office/drawing/2014/main" id="{E3827033-4B7A-CE70-1E28-4FE0EFA637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80215"/>
            <a:ext cx="10515600" cy="4114161"/>
          </a:xfrm>
        </p:spPr>
      </p:pic>
      <p:sp>
        <p:nvSpPr>
          <p:cNvPr id="3" name="Rectangle 2">
            <a:extLst>
              <a:ext uri="{FF2B5EF4-FFF2-40B4-BE49-F238E27FC236}">
                <a16:creationId xmlns:a16="http://schemas.microsoft.com/office/drawing/2014/main" id="{10299A3F-9A07-B855-2C3A-7E2AC6843D66}"/>
              </a:ext>
            </a:extLst>
          </p:cNvPr>
          <p:cNvSpPr/>
          <p:nvPr/>
        </p:nvSpPr>
        <p:spPr>
          <a:xfrm>
            <a:off x="239486" y="5355393"/>
            <a:ext cx="11713028" cy="146957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latin typeface="Tahoma" panose="020B0604030504040204" pitchFamily="34" charset="0"/>
                <a:ea typeface="Tahoma" panose="020B0604030504040204" pitchFamily="34" charset="0"/>
                <a:cs typeface="Tahoma" panose="020B0604030504040204" pitchFamily="34" charset="0"/>
              </a:rPr>
              <a:t>Future Development:</a:t>
            </a:r>
            <a:endParaRPr lang="en-IN"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Integrate ML: Incorporate ML to automate decisions and derive complex insights.</a:t>
            </a:r>
          </a:p>
          <a:p>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Adopt Real-time processing: Implement technologies like Apache kafka for real time data processing.</a:t>
            </a:r>
          </a:p>
          <a:p>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Cloud based infrastructure: Transition to cloud plat form for enhanced scalability, flexibility and cost management.</a:t>
            </a:r>
            <a:endParaRPr lang="en-IN"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7A0DBA0-B309-942E-4A37-A0F5314D356C}"/>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303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702A-FF05-C35B-FC6B-57EC6392AAA1}"/>
              </a:ext>
            </a:extLst>
          </p:cNvPr>
          <p:cNvSpPr>
            <a:spLocks noGrp="1"/>
          </p:cNvSpPr>
          <p:nvPr>
            <p:ph type="title"/>
          </p:nvPr>
        </p:nvSpPr>
        <p:spPr>
          <a:xfrm>
            <a:off x="838200" y="542471"/>
            <a:ext cx="10515600" cy="796836"/>
          </a:xfrm>
          <a:gradFill>
            <a:gsLst>
              <a:gs pos="0">
                <a:schemeClr val="accent2">
                  <a:lumMod val="60000"/>
                  <a:lumOff val="40000"/>
                </a:schemeClr>
              </a:gs>
              <a:gs pos="74000">
                <a:schemeClr val="accent2">
                  <a:lumMod val="45000"/>
                  <a:lumOff val="55000"/>
                </a:schemeClr>
              </a:gs>
              <a:gs pos="83000">
                <a:schemeClr val="accent2">
                  <a:lumMod val="45000"/>
                  <a:lumOff val="55000"/>
                </a:schemeClr>
              </a:gs>
              <a:gs pos="100000">
                <a:schemeClr val="bg1"/>
              </a:gs>
            </a:gsLst>
            <a:lin ang="5400000" scaled="1"/>
          </a:gradFill>
        </p:spPr>
        <p:txBody>
          <a:bodyPr>
            <a:normAutofit/>
          </a:bodyPr>
          <a:lstStyle/>
          <a:p>
            <a:pPr algn="ctr"/>
            <a:r>
              <a:rPr lang="en-IN" sz="4000" b="1" dirty="0">
                <a:latin typeface="Tahoma" panose="020B0604030504040204" pitchFamily="34" charset="0"/>
                <a:ea typeface="Tahoma" panose="020B0604030504040204" pitchFamily="34" charset="0"/>
                <a:cs typeface="Tahoma" panose="020B0604030504040204" pitchFamily="34" charset="0"/>
              </a:rPr>
              <a:t>Kimball’s (Bottom-up) Approach</a:t>
            </a:r>
          </a:p>
        </p:txBody>
      </p:sp>
      <p:sp>
        <p:nvSpPr>
          <p:cNvPr id="6" name="Content Placeholder 5">
            <a:extLst>
              <a:ext uri="{FF2B5EF4-FFF2-40B4-BE49-F238E27FC236}">
                <a16:creationId xmlns:a16="http://schemas.microsoft.com/office/drawing/2014/main" id="{4DBD4E69-2D91-718F-1805-F6FA2D68EA35}"/>
              </a:ext>
            </a:extLst>
          </p:cNvPr>
          <p:cNvSpPr>
            <a:spLocks noGrp="1"/>
          </p:cNvSpPr>
          <p:nvPr>
            <p:ph idx="1"/>
          </p:nvPr>
        </p:nvSpPr>
        <p:spPr/>
        <p:txBody>
          <a:bodyPr/>
          <a:lstStyle/>
          <a:p>
            <a:r>
              <a:rPr lang="en-IN" dirty="0">
                <a:latin typeface="Tahoma" panose="020B0604030504040204" pitchFamily="34" charset="0"/>
                <a:ea typeface="Tahoma" panose="020B0604030504040204" pitchFamily="34" charset="0"/>
                <a:cs typeface="Tahoma" panose="020B0604030504040204" pitchFamily="34" charset="0"/>
              </a:rPr>
              <a:t>Kimball’s approach builds data warehouse step by step, focusing on quickly meeting specific needs.</a:t>
            </a:r>
          </a:p>
          <a:p>
            <a:r>
              <a:rPr lang="en-IN" dirty="0">
                <a:latin typeface="Tahoma" panose="020B0604030504040204" pitchFamily="34" charset="0"/>
                <a:ea typeface="Tahoma" panose="020B0604030504040204" pitchFamily="34" charset="0"/>
                <a:cs typeface="Tahoma" panose="020B0604030504040204" pitchFamily="34" charset="0"/>
              </a:rPr>
              <a:t>Using shared dimensions, the Kimball’s method keeps data consistent and makes it easier to use across different fact tables and data mart, which enhances data integrity and simplifies querying across the enterprise.</a:t>
            </a:r>
          </a:p>
          <a:p>
            <a:r>
              <a:rPr lang="en-IN" dirty="0">
                <a:latin typeface="Tahoma" panose="020B0604030504040204" pitchFamily="34" charset="0"/>
                <a:ea typeface="Tahoma" panose="020B0604030504040204" pitchFamily="34" charset="0"/>
                <a:cs typeface="Tahoma" panose="020B0604030504040204" pitchFamily="34" charset="0"/>
              </a:rPr>
              <a:t>Ralph Kimball’s methodology prioritizes end-user accessibility and business intelligence, making it popular for organizations seeking to implement a data warehouse without extensive upfront planning and complex data modelling.</a:t>
            </a:r>
          </a:p>
        </p:txBody>
      </p:sp>
      <p:sp>
        <p:nvSpPr>
          <p:cNvPr id="3" name="Rectangle 2">
            <a:extLst>
              <a:ext uri="{FF2B5EF4-FFF2-40B4-BE49-F238E27FC236}">
                <a16:creationId xmlns:a16="http://schemas.microsoft.com/office/drawing/2014/main" id="{4AF46F8A-670C-94CB-615C-E236D6D31E2C}"/>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3317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376F-B3EB-D3D9-B03B-E2B25C2960B1}"/>
              </a:ext>
            </a:extLst>
          </p:cNvPr>
          <p:cNvSpPr>
            <a:spLocks noGrp="1"/>
          </p:cNvSpPr>
          <p:nvPr>
            <p:ph type="title"/>
          </p:nvPr>
        </p:nvSpPr>
        <p:spPr>
          <a:xfrm>
            <a:off x="733425" y="404331"/>
            <a:ext cx="10515600" cy="719191"/>
          </a:xfrm>
          <a:gradFill>
            <a:gsLst>
              <a:gs pos="0">
                <a:schemeClr val="accent2">
                  <a:lumMod val="60000"/>
                  <a:lumOff val="40000"/>
                </a:schemeClr>
              </a:gs>
              <a:gs pos="74000">
                <a:schemeClr val="accent2">
                  <a:lumMod val="45000"/>
                  <a:lumOff val="55000"/>
                </a:schemeClr>
              </a:gs>
              <a:gs pos="83000">
                <a:schemeClr val="accent2">
                  <a:lumMod val="45000"/>
                  <a:lumOff val="55000"/>
                </a:schemeClr>
              </a:gs>
              <a:gs pos="100000">
                <a:schemeClr val="bg1"/>
              </a:gs>
            </a:gsLst>
            <a:lin ang="5400000" scaled="1"/>
          </a:gradFill>
        </p:spPr>
        <p:txBody>
          <a:bodyPr>
            <a:normAutofit/>
          </a:bodyPr>
          <a:lstStyle/>
          <a:p>
            <a:pPr algn="ctr"/>
            <a:r>
              <a:rPr lang="en-IN" sz="4000" b="1" dirty="0">
                <a:latin typeface="Tahoma" panose="020B0604030504040204" pitchFamily="34" charset="0"/>
                <a:ea typeface="Tahoma" panose="020B0604030504040204" pitchFamily="34" charset="0"/>
                <a:cs typeface="Tahoma" panose="020B0604030504040204" pitchFamily="34" charset="0"/>
              </a:rPr>
              <a:t>Agile Methodology</a:t>
            </a:r>
          </a:p>
        </p:txBody>
      </p:sp>
      <p:sp>
        <p:nvSpPr>
          <p:cNvPr id="3" name="Content Placeholder 2">
            <a:extLst>
              <a:ext uri="{FF2B5EF4-FFF2-40B4-BE49-F238E27FC236}">
                <a16:creationId xmlns:a16="http://schemas.microsoft.com/office/drawing/2014/main" id="{FA2F7913-4896-1ADF-614A-2B352D3A6497}"/>
              </a:ext>
            </a:extLst>
          </p:cNvPr>
          <p:cNvSpPr>
            <a:spLocks noGrp="1"/>
          </p:cNvSpPr>
          <p:nvPr>
            <p:ph idx="1"/>
          </p:nvPr>
        </p:nvSpPr>
        <p:spPr>
          <a:xfrm>
            <a:off x="838200" y="1695236"/>
            <a:ext cx="10515600" cy="4481727"/>
          </a:xfrm>
          <a:noFill/>
        </p:spPr>
        <p:txBody>
          <a:bodyPr/>
          <a:lstStyle/>
          <a:p>
            <a:pPr marL="2743200" lvl="6" indent="0">
              <a:buNone/>
            </a:pPr>
            <a:endParaRPr lang="en-IN" dirty="0"/>
          </a:p>
        </p:txBody>
      </p:sp>
      <p:sp>
        <p:nvSpPr>
          <p:cNvPr id="5" name="Rectangle 4">
            <a:extLst>
              <a:ext uri="{FF2B5EF4-FFF2-40B4-BE49-F238E27FC236}">
                <a16:creationId xmlns:a16="http://schemas.microsoft.com/office/drawing/2014/main" id="{F32820BB-29A0-4EF2-56B9-40EE79913445}"/>
              </a:ext>
            </a:extLst>
          </p:cNvPr>
          <p:cNvSpPr/>
          <p:nvPr/>
        </p:nvSpPr>
        <p:spPr>
          <a:xfrm>
            <a:off x="838200" y="1695236"/>
            <a:ext cx="5594499" cy="4481727"/>
          </a:xfrm>
          <a:prstGeom prst="rect">
            <a:avLst/>
          </a:prstGeom>
          <a:gradFill>
            <a:gsLst>
              <a:gs pos="100000">
                <a:schemeClr val="tx2">
                  <a:lumMod val="25000"/>
                  <a:lumOff val="75000"/>
                </a:schemeClr>
              </a:gs>
              <a:gs pos="100000">
                <a:schemeClr val="accent1">
                  <a:lumMod val="60000"/>
                  <a:lumOff val="40000"/>
                </a:schemeClr>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sz="1600" dirty="0">
                <a:solidFill>
                  <a:schemeClr val="tx1"/>
                </a:solidFill>
              </a:rPr>
              <a:t>Agile methodology provides flexibility, which helps us to change plans easily.</a:t>
            </a:r>
          </a:p>
          <a:p>
            <a:pPr marL="342900" indent="-342900">
              <a:buFont typeface="+mj-lt"/>
              <a:buAutoNum type="arabicPeriod"/>
            </a:pPr>
            <a:r>
              <a:rPr lang="en-IN" sz="1600" dirty="0">
                <a:solidFill>
                  <a:schemeClr val="tx1"/>
                </a:solidFill>
              </a:rPr>
              <a:t>Agile methodology is faster in showing results with the use of scrum.</a:t>
            </a:r>
          </a:p>
          <a:p>
            <a:pPr marL="342900" indent="-342900">
              <a:buFont typeface="+mj-lt"/>
              <a:buAutoNum type="arabicPeriod"/>
            </a:pPr>
            <a:r>
              <a:rPr lang="en-IN" sz="1600" dirty="0">
                <a:solidFill>
                  <a:schemeClr val="tx1"/>
                </a:solidFill>
              </a:rPr>
              <a:t>By focusing on achievable goals, can avoid wasting time on things that might not be needed.</a:t>
            </a:r>
          </a:p>
          <a:p>
            <a:pPr marL="342900" indent="-342900">
              <a:buFont typeface="+mj-lt"/>
              <a:buAutoNum type="arabicPeriod"/>
            </a:pPr>
            <a:r>
              <a:rPr lang="en-IN" sz="1600" dirty="0">
                <a:solidFill>
                  <a:schemeClr val="tx1"/>
                </a:solidFill>
              </a:rPr>
              <a:t>Larger projects are divided into bite-sized chunks called scripts and make them easier to manage.</a:t>
            </a:r>
          </a:p>
          <a:p>
            <a:pPr marL="342900" indent="-342900">
              <a:buFont typeface="+mj-lt"/>
              <a:buAutoNum type="arabicPeriod"/>
            </a:pPr>
            <a:r>
              <a:rPr lang="en-IN" sz="1600" dirty="0">
                <a:solidFill>
                  <a:schemeClr val="tx1"/>
                </a:solidFill>
              </a:rPr>
              <a:t>Can get feedback from users and stakeholders throughout the project, to make sure by building the right strategy.</a:t>
            </a:r>
          </a:p>
          <a:p>
            <a:pPr marL="342900" indent="-342900">
              <a:buFont typeface="+mj-lt"/>
              <a:buAutoNum type="arabicPeriod"/>
            </a:pPr>
            <a:r>
              <a:rPr lang="en-IN" sz="1600" dirty="0">
                <a:solidFill>
                  <a:schemeClr val="tx1"/>
                </a:solidFill>
              </a:rPr>
              <a:t>Short scripts made much easier to adjust the response to feedback</a:t>
            </a:r>
          </a:p>
          <a:p>
            <a:pPr marL="342900" indent="-342900">
              <a:buFont typeface="+mj-lt"/>
              <a:buAutoNum type="arabicPeriod"/>
            </a:pPr>
            <a:r>
              <a:rPr lang="en-IN" sz="1600" dirty="0">
                <a:solidFill>
                  <a:schemeClr val="tx1"/>
                </a:solidFill>
              </a:rPr>
              <a:t>Daily scrum meetings allows everyone to stay on the same page and demonstrate their work.</a:t>
            </a:r>
          </a:p>
          <a:p>
            <a:pPr algn="ctr"/>
            <a:endParaRPr lang="en-IN" dirty="0"/>
          </a:p>
        </p:txBody>
      </p:sp>
      <p:sp>
        <p:nvSpPr>
          <p:cNvPr id="6" name="Rectangle 5">
            <a:extLst>
              <a:ext uri="{FF2B5EF4-FFF2-40B4-BE49-F238E27FC236}">
                <a16:creationId xmlns:a16="http://schemas.microsoft.com/office/drawing/2014/main" id="{7AD8F8DE-DE13-C0F3-BC3F-80A56A7F3926}"/>
              </a:ext>
            </a:extLst>
          </p:cNvPr>
          <p:cNvSpPr/>
          <p:nvPr/>
        </p:nvSpPr>
        <p:spPr>
          <a:xfrm>
            <a:off x="6794204" y="1695236"/>
            <a:ext cx="4559596" cy="4481727"/>
          </a:xfrm>
          <a:prstGeom prst="rect">
            <a:avLst/>
          </a:prstGeom>
          <a:gradFill>
            <a:gsLst>
              <a:gs pos="100000">
                <a:schemeClr val="tx2">
                  <a:lumMod val="25000"/>
                  <a:lumOff val="75000"/>
                </a:schemeClr>
              </a:gs>
              <a:gs pos="100000">
                <a:schemeClr val="accent1">
                  <a:lumMod val="60000"/>
                  <a:lumOff val="40000"/>
                </a:schemeClr>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2B8A155-79E5-F971-34EA-8197681F10DE}"/>
              </a:ext>
            </a:extLst>
          </p:cNvPr>
          <p:cNvPicPr>
            <a:picLocks noChangeAspect="1"/>
          </p:cNvPicPr>
          <p:nvPr/>
        </p:nvPicPr>
        <p:blipFill>
          <a:blip r:embed="rId2"/>
          <a:stretch>
            <a:fillRect/>
          </a:stretch>
        </p:blipFill>
        <p:spPr>
          <a:xfrm>
            <a:off x="6432700" y="1695272"/>
            <a:ext cx="4921100" cy="4481691"/>
          </a:xfrm>
          <a:prstGeom prst="rect">
            <a:avLst/>
          </a:prstGeom>
        </p:spPr>
      </p:pic>
      <p:sp>
        <p:nvSpPr>
          <p:cNvPr id="4" name="Rectangle 3">
            <a:extLst>
              <a:ext uri="{FF2B5EF4-FFF2-40B4-BE49-F238E27FC236}">
                <a16:creationId xmlns:a16="http://schemas.microsoft.com/office/drawing/2014/main" id="{4DF8F4B9-138D-5FAF-D1AF-C46ECFE41819}"/>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0880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81595-E161-E465-CD0B-294176A8F84D}"/>
              </a:ext>
            </a:extLst>
          </p:cNvPr>
          <p:cNvSpPr>
            <a:spLocks noGrp="1"/>
          </p:cNvSpPr>
          <p:nvPr>
            <p:ph type="title"/>
          </p:nvPr>
        </p:nvSpPr>
        <p:spPr>
          <a:xfrm>
            <a:off x="771525" y="333912"/>
            <a:ext cx="10515600" cy="688370"/>
          </a:xfrm>
          <a:gradFill>
            <a:gsLst>
              <a:gs pos="0">
                <a:schemeClr val="accent2">
                  <a:lumMod val="60000"/>
                  <a:lumOff val="40000"/>
                </a:schemeClr>
              </a:gs>
              <a:gs pos="74000">
                <a:schemeClr val="accent2">
                  <a:lumMod val="45000"/>
                  <a:lumOff val="55000"/>
                </a:schemeClr>
              </a:gs>
              <a:gs pos="83000">
                <a:schemeClr val="accent2">
                  <a:lumMod val="45000"/>
                  <a:lumOff val="55000"/>
                </a:schemeClr>
              </a:gs>
              <a:gs pos="100000">
                <a:schemeClr val="bg1"/>
              </a:gs>
            </a:gsLst>
            <a:lin ang="5400000" scaled="1"/>
          </a:gradFill>
        </p:spPr>
        <p:txBody>
          <a:bodyPr>
            <a:normAutofit fontScale="90000"/>
          </a:bodyPr>
          <a:lstStyle/>
          <a:p>
            <a:pPr algn="ctr"/>
            <a:r>
              <a:rPr lang="en-US" b="1" dirty="0">
                <a:latin typeface="Tahoma" panose="020B0604030504040204" pitchFamily="34" charset="0"/>
                <a:ea typeface="Tahoma" panose="020B0604030504040204" pitchFamily="34" charset="0"/>
                <a:cs typeface="Tahoma" panose="020B0604030504040204" pitchFamily="34" charset="0"/>
              </a:rPr>
              <a:t>Data Analysis &amp; Visualization Tools </a:t>
            </a:r>
            <a:endParaRPr lang="en-IN" b="1" dirty="0">
              <a:latin typeface="Tahoma" panose="020B0604030504040204" pitchFamily="34" charset="0"/>
              <a:ea typeface="Tahoma" panose="020B0604030504040204" pitchFamily="34" charset="0"/>
              <a:cs typeface="Tahoma" panose="020B0604030504040204" pitchFamily="34" charset="0"/>
            </a:endParaRPr>
          </a:p>
        </p:txBody>
      </p:sp>
      <p:pic>
        <p:nvPicPr>
          <p:cNvPr id="4" name="Content Placeholder 3">
            <a:extLst>
              <a:ext uri="{FF2B5EF4-FFF2-40B4-BE49-F238E27FC236}">
                <a16:creationId xmlns:a16="http://schemas.microsoft.com/office/drawing/2014/main" id="{B2A54464-3002-00EE-2DF1-7E914504A247}"/>
              </a:ext>
            </a:extLst>
          </p:cNvPr>
          <p:cNvPicPr>
            <a:picLocks noGrp="1" noChangeAspect="1"/>
          </p:cNvPicPr>
          <p:nvPr>
            <p:ph idx="1"/>
          </p:nvPr>
        </p:nvPicPr>
        <p:blipFill>
          <a:blip r:embed="rId2"/>
          <a:stretch>
            <a:fillRect/>
          </a:stretch>
        </p:blipFill>
        <p:spPr>
          <a:xfrm>
            <a:off x="1604928" y="1580613"/>
            <a:ext cx="1627773" cy="688371"/>
          </a:xfrm>
          <a:prstGeom prst="rect">
            <a:avLst/>
          </a:prstGeom>
        </p:spPr>
      </p:pic>
      <p:pic>
        <p:nvPicPr>
          <p:cNvPr id="5" name="Picture 4">
            <a:extLst>
              <a:ext uri="{FF2B5EF4-FFF2-40B4-BE49-F238E27FC236}">
                <a16:creationId xmlns:a16="http://schemas.microsoft.com/office/drawing/2014/main" id="{7B068F4E-E247-BE5A-DAED-D3AF4EC75246}"/>
              </a:ext>
            </a:extLst>
          </p:cNvPr>
          <p:cNvPicPr>
            <a:picLocks noChangeAspect="1"/>
          </p:cNvPicPr>
          <p:nvPr/>
        </p:nvPicPr>
        <p:blipFill>
          <a:blip r:embed="rId3"/>
          <a:stretch>
            <a:fillRect/>
          </a:stretch>
        </p:blipFill>
        <p:spPr>
          <a:xfrm>
            <a:off x="5452887" y="1580614"/>
            <a:ext cx="1547128" cy="688370"/>
          </a:xfrm>
          <a:prstGeom prst="rect">
            <a:avLst/>
          </a:prstGeom>
        </p:spPr>
      </p:pic>
      <p:pic>
        <p:nvPicPr>
          <p:cNvPr id="6" name="Picture 5">
            <a:extLst>
              <a:ext uri="{FF2B5EF4-FFF2-40B4-BE49-F238E27FC236}">
                <a16:creationId xmlns:a16="http://schemas.microsoft.com/office/drawing/2014/main" id="{EA129AD2-47C8-5A10-206E-0829FFD0AB72}"/>
              </a:ext>
            </a:extLst>
          </p:cNvPr>
          <p:cNvPicPr>
            <a:picLocks noChangeAspect="1"/>
          </p:cNvPicPr>
          <p:nvPr/>
        </p:nvPicPr>
        <p:blipFill>
          <a:blip r:embed="rId4"/>
          <a:stretch>
            <a:fillRect/>
          </a:stretch>
        </p:blipFill>
        <p:spPr>
          <a:xfrm>
            <a:off x="9089084" y="1580613"/>
            <a:ext cx="1716316" cy="688370"/>
          </a:xfrm>
          <a:prstGeom prst="rect">
            <a:avLst/>
          </a:prstGeom>
        </p:spPr>
      </p:pic>
      <p:sp>
        <p:nvSpPr>
          <p:cNvPr id="7" name="Rectangle: Rounded Corners 6">
            <a:extLst>
              <a:ext uri="{FF2B5EF4-FFF2-40B4-BE49-F238E27FC236}">
                <a16:creationId xmlns:a16="http://schemas.microsoft.com/office/drawing/2014/main" id="{CB428DE7-62F9-D328-B7E2-FC883B4F0545}"/>
              </a:ext>
            </a:extLst>
          </p:cNvPr>
          <p:cNvSpPr/>
          <p:nvPr/>
        </p:nvSpPr>
        <p:spPr>
          <a:xfrm>
            <a:off x="1021529" y="2654369"/>
            <a:ext cx="2794570" cy="3236359"/>
          </a:xfrm>
          <a:prstGeom prst="roundRect">
            <a:avLst/>
          </a:prstGeom>
          <a:gradFill>
            <a:gsLst>
              <a:gs pos="100000">
                <a:schemeClr val="tx2">
                  <a:lumMod val="25000"/>
                  <a:lumOff val="75000"/>
                </a:schemeClr>
              </a:gs>
              <a:gs pos="100000">
                <a:schemeClr val="accent2">
                  <a:lumMod val="105000"/>
                  <a:satMod val="109000"/>
                  <a:tint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Open-source Programming language</a:t>
            </a:r>
          </a:p>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Compact code for complicated steps</a:t>
            </a:r>
          </a:p>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Can summarise the key characteristics of data.</a:t>
            </a:r>
          </a:p>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Faster connection between hive and R</a:t>
            </a:r>
          </a:p>
        </p:txBody>
      </p:sp>
      <p:sp>
        <p:nvSpPr>
          <p:cNvPr id="8" name="Rectangle: Rounded Corners 7">
            <a:extLst>
              <a:ext uri="{FF2B5EF4-FFF2-40B4-BE49-F238E27FC236}">
                <a16:creationId xmlns:a16="http://schemas.microsoft.com/office/drawing/2014/main" id="{82920D92-8144-3BA8-3B75-BC3C897FF779}"/>
              </a:ext>
            </a:extLst>
          </p:cNvPr>
          <p:cNvSpPr/>
          <p:nvPr/>
        </p:nvSpPr>
        <p:spPr>
          <a:xfrm>
            <a:off x="5023732" y="2638744"/>
            <a:ext cx="2794570" cy="3236359"/>
          </a:xfrm>
          <a:prstGeom prst="roundRect">
            <a:avLst/>
          </a:prstGeom>
          <a:gradFill>
            <a:gsLst>
              <a:gs pos="100000">
                <a:schemeClr val="tx2">
                  <a:lumMod val="25000"/>
                  <a:lumOff val="75000"/>
                </a:schemeClr>
              </a:gs>
              <a:gs pos="100000">
                <a:schemeClr val="accent2">
                  <a:lumMod val="105000"/>
                  <a:satMod val="109000"/>
                  <a:tint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Handles structured data.</a:t>
            </a:r>
          </a:p>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Data extraction is faster from Hadoop</a:t>
            </a:r>
          </a:p>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Defining specific schemas is easy which are related to data analysis</a:t>
            </a:r>
          </a:p>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SQL like Query in HIVEQL</a:t>
            </a:r>
          </a:p>
        </p:txBody>
      </p:sp>
      <p:sp>
        <p:nvSpPr>
          <p:cNvPr id="9" name="Rectangle: Rounded Corners 8">
            <a:extLst>
              <a:ext uri="{FF2B5EF4-FFF2-40B4-BE49-F238E27FC236}">
                <a16:creationId xmlns:a16="http://schemas.microsoft.com/office/drawing/2014/main" id="{4A28EFD8-AA6F-03B9-A3CD-94E60594294D}"/>
              </a:ext>
            </a:extLst>
          </p:cNvPr>
          <p:cNvSpPr/>
          <p:nvPr/>
        </p:nvSpPr>
        <p:spPr>
          <a:xfrm>
            <a:off x="8774558" y="2638743"/>
            <a:ext cx="2630185" cy="3236359"/>
          </a:xfrm>
          <a:prstGeom prst="roundRect">
            <a:avLst/>
          </a:prstGeom>
          <a:gradFill>
            <a:gsLst>
              <a:gs pos="100000">
                <a:schemeClr val="tx2">
                  <a:lumMod val="25000"/>
                  <a:lumOff val="75000"/>
                </a:schemeClr>
              </a:gs>
              <a:gs pos="100000">
                <a:schemeClr val="accent1">
                  <a:lumMod val="60000"/>
                  <a:lumOff val="4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Integration with Hive is easier</a:t>
            </a:r>
          </a:p>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Better handling of</a:t>
            </a:r>
          </a:p>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Larger datasets</a:t>
            </a:r>
          </a:p>
          <a:p>
            <a:pPr marL="285750" indent="-285750">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Real time visualization </a:t>
            </a:r>
          </a:p>
        </p:txBody>
      </p:sp>
      <p:sp>
        <p:nvSpPr>
          <p:cNvPr id="3" name="Rectangle 2">
            <a:extLst>
              <a:ext uri="{FF2B5EF4-FFF2-40B4-BE49-F238E27FC236}">
                <a16:creationId xmlns:a16="http://schemas.microsoft.com/office/drawing/2014/main" id="{E851D04B-D6CA-6027-1911-23C107CE99D0}"/>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238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9FD4-9421-6D23-8548-A58699160DFF}"/>
              </a:ext>
            </a:extLst>
          </p:cNvPr>
          <p:cNvSpPr>
            <a:spLocks noGrp="1"/>
          </p:cNvSpPr>
          <p:nvPr>
            <p:ph type="title" idx="4294967295"/>
          </p:nvPr>
        </p:nvSpPr>
        <p:spPr>
          <a:xfrm>
            <a:off x="0" y="803275"/>
            <a:ext cx="2482850" cy="411163"/>
          </a:xfrm>
          <a:solidFill>
            <a:srgbClr val="FFFF00"/>
          </a:solidFill>
          <a:ln>
            <a:solidFill>
              <a:schemeClr val="accent1"/>
            </a:solidFill>
          </a:ln>
        </p:spPr>
        <p:txBody>
          <a:bodyPr>
            <a:normAutofit/>
          </a:bodyPr>
          <a:lstStyle/>
          <a:p>
            <a:pPr algn="ctr"/>
            <a:r>
              <a:rPr lang="en-US" sz="1800" dirty="0">
                <a:highlight>
                  <a:srgbClr val="FFFF00"/>
                </a:highlight>
                <a:latin typeface="Tahoma" panose="020B0604030504040204" pitchFamily="34" charset="0"/>
                <a:ea typeface="Tahoma" panose="020B0604030504040204" pitchFamily="34" charset="0"/>
                <a:cs typeface="Tahoma" panose="020B0604030504040204" pitchFamily="34" charset="0"/>
              </a:rPr>
              <a:t>London Crime Dataset</a:t>
            </a:r>
            <a:endParaRPr lang="en-TO" sz="1800" dirty="0">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sp>
        <p:nvSpPr>
          <p:cNvPr id="15" name="Arrow: Right 14">
            <a:extLst>
              <a:ext uri="{FF2B5EF4-FFF2-40B4-BE49-F238E27FC236}">
                <a16:creationId xmlns:a16="http://schemas.microsoft.com/office/drawing/2014/main" id="{6E1EE964-57C3-900E-CCE5-97B5100365B0}"/>
              </a:ext>
            </a:extLst>
          </p:cNvPr>
          <p:cNvSpPr/>
          <p:nvPr/>
        </p:nvSpPr>
        <p:spPr>
          <a:xfrm>
            <a:off x="8153818" y="3646383"/>
            <a:ext cx="469670" cy="181924"/>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O"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3" name="TextBox 2">
            <a:extLst>
              <a:ext uri="{FF2B5EF4-FFF2-40B4-BE49-F238E27FC236}">
                <a16:creationId xmlns:a16="http://schemas.microsoft.com/office/drawing/2014/main" id="{3CD76624-B14A-9BE0-01D0-3308F9953FB4}"/>
              </a:ext>
            </a:extLst>
          </p:cNvPr>
          <p:cNvSpPr txBox="1"/>
          <p:nvPr/>
        </p:nvSpPr>
        <p:spPr>
          <a:xfrm>
            <a:off x="-1" y="112427"/>
            <a:ext cx="12092847"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EXTRACTION &amp; TRANSFORMATION</a:t>
            </a:r>
            <a:endParaRPr lang="en-TO" sz="4000" b="1"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5485BA6C-C1F9-5478-75DF-7E2383B756A3}"/>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CC1AFDD-039A-4145-AE57-F39ED968FB87}"/>
              </a:ext>
            </a:extLst>
          </p:cNvPr>
          <p:cNvPicPr>
            <a:picLocks noChangeAspect="1"/>
          </p:cNvPicPr>
          <p:nvPr/>
        </p:nvPicPr>
        <p:blipFill>
          <a:blip r:embed="rId2"/>
          <a:stretch>
            <a:fillRect/>
          </a:stretch>
        </p:blipFill>
        <p:spPr>
          <a:xfrm>
            <a:off x="4717589" y="2198215"/>
            <a:ext cx="3141243" cy="3078261"/>
          </a:xfrm>
          <a:prstGeom prst="rect">
            <a:avLst/>
          </a:prstGeom>
        </p:spPr>
      </p:pic>
      <p:sp>
        <p:nvSpPr>
          <p:cNvPr id="24" name="Rectangle: Rounded Corners 23">
            <a:extLst>
              <a:ext uri="{FF2B5EF4-FFF2-40B4-BE49-F238E27FC236}">
                <a16:creationId xmlns:a16="http://schemas.microsoft.com/office/drawing/2014/main" id="{6C50FFC9-61F5-4E92-AB7D-36BAF0174A2E}"/>
              </a:ext>
            </a:extLst>
          </p:cNvPr>
          <p:cNvSpPr/>
          <p:nvPr/>
        </p:nvSpPr>
        <p:spPr>
          <a:xfrm>
            <a:off x="9736201" y="1777472"/>
            <a:ext cx="1803852" cy="292901"/>
          </a:xfrm>
          <a:prstGeom prst="roundRect">
            <a:avLst/>
          </a:prstGeom>
          <a:ln>
            <a:noFill/>
          </a:ln>
          <a:effectLst>
            <a:outerShdw blurRad="107950" dist="12700" dir="5400000" algn="ctr">
              <a:srgbClr val="000000"/>
            </a:outerShdw>
          </a:effectLst>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Transformed</a:t>
            </a:r>
            <a:r>
              <a:rPr kumimoji="0" lang="en-US" sz="16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rPr>
              <a:t> data</a:t>
            </a:r>
            <a:endParaRPr kumimoji="0" lang="en-TO" sz="1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7378D734-3F56-47E1-84B3-5DB0D5D941CB}"/>
              </a:ext>
            </a:extLst>
          </p:cNvPr>
          <p:cNvPicPr>
            <a:picLocks noChangeAspect="1"/>
          </p:cNvPicPr>
          <p:nvPr/>
        </p:nvPicPr>
        <p:blipFill>
          <a:blip r:embed="rId3"/>
          <a:stretch>
            <a:fillRect/>
          </a:stretch>
        </p:blipFill>
        <p:spPr>
          <a:xfrm>
            <a:off x="8918474" y="2302945"/>
            <a:ext cx="3197284" cy="2974329"/>
          </a:xfrm>
          <a:prstGeom prst="rect">
            <a:avLst/>
          </a:prstGeom>
        </p:spPr>
      </p:pic>
      <p:sp>
        <p:nvSpPr>
          <p:cNvPr id="29" name="Rectangle: Rounded Corners 28">
            <a:extLst>
              <a:ext uri="{FF2B5EF4-FFF2-40B4-BE49-F238E27FC236}">
                <a16:creationId xmlns:a16="http://schemas.microsoft.com/office/drawing/2014/main" id="{9E477F0C-FFB9-40B2-B37F-7FDD594021C7}"/>
              </a:ext>
            </a:extLst>
          </p:cNvPr>
          <p:cNvSpPr/>
          <p:nvPr/>
        </p:nvSpPr>
        <p:spPr>
          <a:xfrm>
            <a:off x="5220630" y="1690045"/>
            <a:ext cx="1615948" cy="292901"/>
          </a:xfrm>
          <a:prstGeom prst="roundRect">
            <a:avLst/>
          </a:prstGeom>
          <a:ln>
            <a:noFill/>
          </a:ln>
          <a:effectLst>
            <a:outerShdw blurRad="107950" dist="12700" dir="5400000" algn="ctr">
              <a:srgbClr val="000000"/>
            </a:outerShdw>
          </a:effectLst>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rPr>
              <a:t>Extracted data</a:t>
            </a:r>
            <a:endParaRPr kumimoji="0" lang="en-TO" sz="1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0" name="Picture 2" descr="data cleaning cycle">
            <a:extLst>
              <a:ext uri="{FF2B5EF4-FFF2-40B4-BE49-F238E27FC236}">
                <a16:creationId xmlns:a16="http://schemas.microsoft.com/office/drawing/2014/main" id="{E93E995E-51F9-4579-ACF5-74717DB89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366" y="942262"/>
            <a:ext cx="1235212" cy="977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Arrow: Bent 30">
            <a:extLst>
              <a:ext uri="{FF2B5EF4-FFF2-40B4-BE49-F238E27FC236}">
                <a16:creationId xmlns:a16="http://schemas.microsoft.com/office/drawing/2014/main" id="{E7E14DBA-6613-4BF9-9DC3-517D9A3C5C58}"/>
              </a:ext>
            </a:extLst>
          </p:cNvPr>
          <p:cNvSpPr/>
          <p:nvPr/>
        </p:nvSpPr>
        <p:spPr>
          <a:xfrm>
            <a:off x="6028604" y="1353622"/>
            <a:ext cx="1362823" cy="2586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O" sz="18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32" name="Arrow: Bent 31">
            <a:extLst>
              <a:ext uri="{FF2B5EF4-FFF2-40B4-BE49-F238E27FC236}">
                <a16:creationId xmlns:a16="http://schemas.microsoft.com/office/drawing/2014/main" id="{8DB2FA37-7D63-476E-8329-C0571F21A818}"/>
              </a:ext>
            </a:extLst>
          </p:cNvPr>
          <p:cNvSpPr/>
          <p:nvPr/>
        </p:nvSpPr>
        <p:spPr>
          <a:xfrm rot="5400000">
            <a:off x="9707371" y="830389"/>
            <a:ext cx="215257" cy="134923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O" sz="18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10" name="TextBox 9">
            <a:extLst>
              <a:ext uri="{FF2B5EF4-FFF2-40B4-BE49-F238E27FC236}">
                <a16:creationId xmlns:a16="http://schemas.microsoft.com/office/drawing/2014/main" id="{4CA937AA-8EC1-40AF-A6F5-75BD1FCC81E8}"/>
              </a:ext>
            </a:extLst>
          </p:cNvPr>
          <p:cNvSpPr txBox="1"/>
          <p:nvPr/>
        </p:nvSpPr>
        <p:spPr>
          <a:xfrm>
            <a:off x="90999" y="1612294"/>
            <a:ext cx="4229930" cy="4524315"/>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No cleaning performed on primary dataset as extracted dataset was already clean</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No null or duplicated values in Extracted &amp; Transformed data</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Increased Extracted Rows data due to transposing date (Year_Month) from columns to rows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Renamed column 'code' to 'Borough_Code' for uniformity across datasets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Removed '</a:t>
            </a:r>
            <a:r>
              <a:rPr lang="en-US" sz="1600" dirty="0" err="1">
                <a:latin typeface="Tahoma" panose="020B0604030504040204" pitchFamily="34" charset="0"/>
                <a:ea typeface="Tahoma" panose="020B0604030504040204" pitchFamily="34" charset="0"/>
                <a:cs typeface="Tahoma" panose="020B0604030504040204" pitchFamily="34" charset="0"/>
              </a:rPr>
              <a:t>Major.category</a:t>
            </a:r>
            <a:r>
              <a:rPr lang="en-US" sz="1600" dirty="0">
                <a:latin typeface="Tahoma" panose="020B0604030504040204" pitchFamily="34" charset="0"/>
                <a:ea typeface="Tahoma" panose="020B0604030504040204" pitchFamily="34" charset="0"/>
                <a:cs typeface="Tahoma" panose="020B0604030504040204" pitchFamily="34" charset="0"/>
              </a:rPr>
              <a:t>' as it duplicates '</a:t>
            </a:r>
            <a:r>
              <a:rPr lang="en-US" sz="1600" dirty="0" err="1">
                <a:latin typeface="Tahoma" panose="020B0604030504040204" pitchFamily="34" charset="0"/>
                <a:ea typeface="Tahoma" panose="020B0604030504040204" pitchFamily="34" charset="0"/>
                <a:cs typeface="Tahoma" panose="020B0604030504040204" pitchFamily="34" charset="0"/>
              </a:rPr>
              <a:t>Minor.category</a:t>
            </a:r>
            <a:r>
              <a:rPr lang="en-US" sz="1600" dirty="0">
                <a:latin typeface="Tahoma" panose="020B0604030504040204" pitchFamily="34" charset="0"/>
                <a:ea typeface="Tahoma" panose="020B0604030504040204" pitchFamily="34" charset="0"/>
                <a:cs typeface="Tahoma" panose="020B0604030504040204" pitchFamily="34" charset="0"/>
              </a:rPr>
              <a:t>'; renamed the latter to '</a:t>
            </a:r>
            <a:r>
              <a:rPr lang="en-US" sz="1600" dirty="0" err="1">
                <a:latin typeface="Tahoma" panose="020B0604030504040204" pitchFamily="34" charset="0"/>
                <a:ea typeface="Tahoma" panose="020B0604030504040204" pitchFamily="34" charset="0"/>
                <a:cs typeface="Tahoma" panose="020B0604030504040204" pitchFamily="34" charset="0"/>
              </a:rPr>
              <a:t>Crime_Type</a:t>
            </a:r>
            <a:r>
              <a:rPr lang="en-US" sz="1600" dirty="0">
                <a:latin typeface="Tahoma" panose="020B0604030504040204" pitchFamily="34" charset="0"/>
                <a:ea typeface="Tahoma" panose="020B0604030504040204" pitchFamily="34" charset="0"/>
                <a:cs typeface="Tahoma" panose="020B0604030504040204" pitchFamily="34" charset="0"/>
              </a:rPr>
              <a:t>’ for proper Identification</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Dataset comprises three dimensions; Borough Name, Crime Type, Year_Month &amp; one measure; </a:t>
            </a:r>
            <a:r>
              <a:rPr lang="en-US" sz="1600" dirty="0" err="1">
                <a:latin typeface="Tahoma" panose="020B0604030504040204" pitchFamily="34" charset="0"/>
                <a:ea typeface="Tahoma" panose="020B0604030504040204" pitchFamily="34" charset="0"/>
                <a:cs typeface="Tahoma" panose="020B0604030504040204" pitchFamily="34" charset="0"/>
              </a:rPr>
              <a:t>No_of_crime</a:t>
            </a:r>
            <a:r>
              <a:rPr lang="en-US" sz="1600"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anose="05000000000000000000" pitchFamily="2" charset="2"/>
              <a:buChar char="v"/>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7D2B5C1D-292D-46FF-BFCE-D5B73BA42479}"/>
              </a:ext>
            </a:extLst>
          </p:cNvPr>
          <p:cNvPicPr>
            <a:picLocks noChangeAspect="1"/>
          </p:cNvPicPr>
          <p:nvPr/>
        </p:nvPicPr>
        <p:blipFill>
          <a:blip r:embed="rId5"/>
          <a:stretch>
            <a:fillRect/>
          </a:stretch>
        </p:blipFill>
        <p:spPr>
          <a:xfrm>
            <a:off x="8837849" y="5513678"/>
            <a:ext cx="3254997" cy="977827"/>
          </a:xfrm>
          <a:prstGeom prst="rect">
            <a:avLst/>
          </a:prstGeom>
        </p:spPr>
      </p:pic>
      <p:pic>
        <p:nvPicPr>
          <p:cNvPr id="12" name="Picture 11">
            <a:extLst>
              <a:ext uri="{FF2B5EF4-FFF2-40B4-BE49-F238E27FC236}">
                <a16:creationId xmlns:a16="http://schemas.microsoft.com/office/drawing/2014/main" id="{AC53B42A-8DB3-44D0-B1E4-34EDC3E6DEC8}"/>
              </a:ext>
            </a:extLst>
          </p:cNvPr>
          <p:cNvPicPr>
            <a:picLocks noChangeAspect="1"/>
          </p:cNvPicPr>
          <p:nvPr/>
        </p:nvPicPr>
        <p:blipFill>
          <a:blip r:embed="rId6"/>
          <a:stretch>
            <a:fillRect/>
          </a:stretch>
        </p:blipFill>
        <p:spPr>
          <a:xfrm>
            <a:off x="4662800" y="5500678"/>
            <a:ext cx="3254997" cy="1015532"/>
          </a:xfrm>
          <a:prstGeom prst="rect">
            <a:avLst/>
          </a:prstGeom>
        </p:spPr>
      </p:pic>
      <p:sp>
        <p:nvSpPr>
          <p:cNvPr id="13" name="TextBox 12">
            <a:extLst>
              <a:ext uri="{FF2B5EF4-FFF2-40B4-BE49-F238E27FC236}">
                <a16:creationId xmlns:a16="http://schemas.microsoft.com/office/drawing/2014/main" id="{1A81148D-0BC1-48A8-86F6-05D8AF5F2A02}"/>
              </a:ext>
            </a:extLst>
          </p:cNvPr>
          <p:cNvSpPr txBox="1"/>
          <p:nvPr/>
        </p:nvSpPr>
        <p:spPr>
          <a:xfrm>
            <a:off x="5910943" y="6621809"/>
            <a:ext cx="6281056"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Extraction: All datasets (CSV) were loaded into R Studio for transformation &amp; cleaning </a:t>
            </a:r>
          </a:p>
        </p:txBody>
      </p:sp>
    </p:spTree>
    <p:extLst>
      <p:ext uri="{BB962C8B-B14F-4D97-AF65-F5344CB8AC3E}">
        <p14:creationId xmlns:p14="http://schemas.microsoft.com/office/powerpoint/2010/main" val="87707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1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600"/>
                            </p:stCondLst>
                            <p:childTnLst>
                              <p:par>
                                <p:cTn id="13" presetID="10" presetClass="entr" presetSubtype="0" fill="hold" grpId="0" nodeType="afterEffect">
                                  <p:stCondLst>
                                    <p:cond delay="1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200"/>
                            </p:stCondLst>
                            <p:childTnLst>
                              <p:par>
                                <p:cTn id="17" presetID="10" presetClass="entr" presetSubtype="0" fill="hold" grpId="0" nodeType="afterEffect">
                                  <p:stCondLst>
                                    <p:cond delay="1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800"/>
                            </p:stCondLst>
                            <p:childTnLst>
                              <p:par>
                                <p:cTn id="21" presetID="10" presetClass="entr" presetSubtype="0" fill="hold" grpId="0" nodeType="afterEffect">
                                  <p:stCondLst>
                                    <p:cond delay="1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3400"/>
                            </p:stCondLst>
                            <p:childTnLst>
                              <p:par>
                                <p:cTn id="25" presetID="10" presetClass="entr" presetSubtype="0" fill="hold" grpId="0" nodeType="afterEffect">
                                  <p:stCondLst>
                                    <p:cond delay="1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4000"/>
                            </p:stCondLst>
                            <p:childTnLst>
                              <p:par>
                                <p:cTn id="29" presetID="10" presetClass="entr" presetSubtype="0" fill="hold" nodeType="afterEffect">
                                  <p:stCondLst>
                                    <p:cond delay="1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4600"/>
                            </p:stCondLst>
                            <p:childTnLst>
                              <p:par>
                                <p:cTn id="33" presetID="10" presetClass="entr" presetSubtype="0" fill="hold" grpId="0" nodeType="afterEffect">
                                  <p:stCondLst>
                                    <p:cond delay="1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3" grpId="0"/>
      <p:bldP spid="24" grpId="0" animBg="1"/>
      <p:bldP spid="29"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C82F8E-2A3C-4238-B4F5-25ECDB983D1F}"/>
              </a:ext>
            </a:extLst>
          </p:cNvPr>
          <p:cNvSpPr>
            <a:spLocks noGrp="1"/>
          </p:cNvSpPr>
          <p:nvPr>
            <p:ph type="sldNum" sz="quarter" idx="12"/>
          </p:nvPr>
        </p:nvSpPr>
        <p:spPr/>
        <p:txBody>
          <a:bodyPr/>
          <a:lstStyle/>
          <a:p>
            <a:fld id="{25222517-8C27-4EC4-A40F-EDE746962E6C}" type="slidenum">
              <a:rPr lang="en-IN" smtClean="0">
                <a:latin typeface="Times New Roman" panose="02020603050405020304" pitchFamily="18" charset="0"/>
                <a:cs typeface="Times New Roman" panose="02020603050405020304" pitchFamily="18" charset="0"/>
              </a:rPr>
              <a:t>15</a:t>
            </a:fld>
            <a:endParaRPr lang="en-IN">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53AEF278-AE21-4A46-9406-20941F375B2A}"/>
              </a:ext>
            </a:extLst>
          </p:cNvPr>
          <p:cNvSpPr/>
          <p:nvPr/>
        </p:nvSpPr>
        <p:spPr>
          <a:xfrm>
            <a:off x="178837" y="194771"/>
            <a:ext cx="12027652" cy="707886"/>
          </a:xfrm>
          <a:prstGeom prst="rect">
            <a:avLst/>
          </a:prstGeom>
        </p:spPr>
        <p:txBody>
          <a:bodyPr wrap="none">
            <a:spAutoFit/>
          </a:bodyPr>
          <a:lstStyle/>
          <a:p>
            <a:pPr algn="ctr"/>
            <a:r>
              <a:rPr lang="en-US" sz="4000" b="1"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ETL Process: Data Cleaning &amp; Transformation </a:t>
            </a:r>
            <a:endParaRPr lang="en-US" sz="4000" b="1" dirty="0">
              <a:latin typeface="Tahoma" panose="020B0604030504040204" pitchFamily="34" charset="0"/>
              <a:ea typeface="Tahoma" panose="020B0604030504040204" pitchFamily="34" charset="0"/>
              <a:cs typeface="Tahoma" panose="020B0604030504040204" pitchFamily="34" charset="0"/>
            </a:endParaRPr>
          </a:p>
        </p:txBody>
      </p:sp>
      <p:sp>
        <p:nvSpPr>
          <p:cNvPr id="7" name="Title 1">
            <a:extLst>
              <a:ext uri="{FF2B5EF4-FFF2-40B4-BE49-F238E27FC236}">
                <a16:creationId xmlns:a16="http://schemas.microsoft.com/office/drawing/2014/main" id="{46CED187-35C1-419E-A7CF-4FDA576D2AAC}"/>
              </a:ext>
            </a:extLst>
          </p:cNvPr>
          <p:cNvSpPr txBox="1">
            <a:spLocks/>
          </p:cNvSpPr>
          <p:nvPr/>
        </p:nvSpPr>
        <p:spPr>
          <a:xfrm>
            <a:off x="0" y="803275"/>
            <a:ext cx="2482850" cy="411163"/>
          </a:xfrm>
          <a:prstGeom prst="rect">
            <a:avLst/>
          </a:prstGeom>
          <a:solidFill>
            <a:srgbClr val="FFFF00"/>
          </a:solidFill>
          <a:ln>
            <a:solidFill>
              <a:schemeClr val="accent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rPr>
              <a:t>London Crime Dataset</a:t>
            </a:r>
            <a:endParaRPr lang="en-TO"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A83DC47E-5417-4F80-A6B8-44BC3FFA1424}"/>
              </a:ext>
            </a:extLst>
          </p:cNvPr>
          <p:cNvSpPr txBox="1"/>
          <p:nvPr/>
        </p:nvSpPr>
        <p:spPr>
          <a:xfrm>
            <a:off x="167951" y="1586204"/>
            <a:ext cx="4917233" cy="4329390"/>
          </a:xfrm>
          <a:prstGeom prst="rect">
            <a:avLst/>
          </a:prstGeom>
          <a:noFill/>
        </p:spPr>
        <p:txBody>
          <a:bodyPr wrap="squar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STEPS</a:t>
            </a:r>
          </a:p>
          <a:p>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Step 1: The </a:t>
            </a:r>
            <a:r>
              <a:rPr lang="en-US" dirty="0" err="1">
                <a:latin typeface="Tahoma" panose="020B0604030504040204" pitchFamily="34" charset="0"/>
                <a:ea typeface="Tahoma" panose="020B0604030504040204" pitchFamily="34" charset="0"/>
                <a:cs typeface="Tahoma" panose="020B0604030504040204" pitchFamily="34" charset="0"/>
              </a:rPr>
              <a:t>major.category</a:t>
            </a:r>
            <a:r>
              <a:rPr lang="en-US" dirty="0">
                <a:latin typeface="Tahoma" panose="020B0604030504040204" pitchFamily="34" charset="0"/>
                <a:ea typeface="Tahoma" panose="020B0604030504040204" pitchFamily="34" charset="0"/>
                <a:cs typeface="Tahoma" panose="020B0604030504040204" pitchFamily="34" charset="0"/>
              </a:rPr>
              <a:t> was removed as it is a repetition</a:t>
            </a:r>
          </a:p>
          <a:p>
            <a:pP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Step 2: Transposing the dates using ‘</a:t>
            </a:r>
            <a:r>
              <a:rPr lang="en-US" dirty="0" err="1">
                <a:latin typeface="Tahoma" panose="020B0604030504040204" pitchFamily="34" charset="0"/>
                <a:ea typeface="Tahoma" panose="020B0604030504040204" pitchFamily="34" charset="0"/>
                <a:cs typeface="Tahoma" panose="020B0604030504040204" pitchFamily="34" charset="0"/>
              </a:rPr>
              <a:t>pivot_longer</a:t>
            </a:r>
            <a:r>
              <a:rPr lang="en-US" dirty="0">
                <a:latin typeface="Tahoma" panose="020B0604030504040204" pitchFamily="34" charset="0"/>
                <a:ea typeface="Tahoma" panose="020B0604030504040204" pitchFamily="34" charset="0"/>
                <a:cs typeface="Tahoma" panose="020B0604030504040204" pitchFamily="34" charset="0"/>
              </a:rPr>
              <a:t>() to rows and creating a new column for the total crimes</a:t>
            </a:r>
          </a:p>
          <a:p>
            <a:pP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Step 3: Removing unwanted characters in the year column </a:t>
            </a:r>
          </a:p>
          <a:p>
            <a:pP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Step 4: Renamed the columns to be in uniformity with the other datasets</a:t>
            </a:r>
          </a:p>
        </p:txBody>
      </p:sp>
      <p:pic>
        <p:nvPicPr>
          <p:cNvPr id="10" name="Picture 9">
            <a:extLst>
              <a:ext uri="{FF2B5EF4-FFF2-40B4-BE49-F238E27FC236}">
                <a16:creationId xmlns:a16="http://schemas.microsoft.com/office/drawing/2014/main" id="{53A706D5-A4FA-4A2D-BE74-B7654C2C39F5}"/>
              </a:ext>
            </a:extLst>
          </p:cNvPr>
          <p:cNvPicPr>
            <a:picLocks noChangeAspect="1"/>
          </p:cNvPicPr>
          <p:nvPr/>
        </p:nvPicPr>
        <p:blipFill>
          <a:blip r:embed="rId2"/>
          <a:stretch>
            <a:fillRect/>
          </a:stretch>
        </p:blipFill>
        <p:spPr>
          <a:xfrm>
            <a:off x="6095228" y="1267776"/>
            <a:ext cx="5203732" cy="2171589"/>
          </a:xfrm>
          <a:prstGeom prst="rect">
            <a:avLst/>
          </a:prstGeom>
        </p:spPr>
      </p:pic>
      <p:pic>
        <p:nvPicPr>
          <p:cNvPr id="11" name="Picture 10">
            <a:extLst>
              <a:ext uri="{FF2B5EF4-FFF2-40B4-BE49-F238E27FC236}">
                <a16:creationId xmlns:a16="http://schemas.microsoft.com/office/drawing/2014/main" id="{FCAE57C6-FB1A-4778-BD7F-66ACB1058604}"/>
              </a:ext>
            </a:extLst>
          </p:cNvPr>
          <p:cNvPicPr>
            <a:picLocks noChangeAspect="1"/>
          </p:cNvPicPr>
          <p:nvPr/>
        </p:nvPicPr>
        <p:blipFill>
          <a:blip r:embed="rId3"/>
          <a:stretch>
            <a:fillRect/>
          </a:stretch>
        </p:blipFill>
        <p:spPr>
          <a:xfrm>
            <a:off x="5867400" y="3804484"/>
            <a:ext cx="5947433" cy="2180725"/>
          </a:xfrm>
          <a:prstGeom prst="rect">
            <a:avLst/>
          </a:prstGeom>
        </p:spPr>
      </p:pic>
      <p:sp>
        <p:nvSpPr>
          <p:cNvPr id="2" name="Rectangle 1">
            <a:extLst>
              <a:ext uri="{FF2B5EF4-FFF2-40B4-BE49-F238E27FC236}">
                <a16:creationId xmlns:a16="http://schemas.microsoft.com/office/drawing/2014/main" id="{6629C178-2962-2482-11B7-A61E18192FA6}"/>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788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9FD4-9421-6D23-8548-A58699160DFF}"/>
              </a:ext>
            </a:extLst>
          </p:cNvPr>
          <p:cNvSpPr>
            <a:spLocks noGrp="1"/>
          </p:cNvSpPr>
          <p:nvPr>
            <p:ph type="title" idx="4294967295"/>
          </p:nvPr>
        </p:nvSpPr>
        <p:spPr>
          <a:xfrm>
            <a:off x="0" y="803275"/>
            <a:ext cx="3098800" cy="411163"/>
          </a:xfrm>
          <a:solidFill>
            <a:srgbClr val="FFFF00"/>
          </a:solidFill>
          <a:ln>
            <a:solidFill>
              <a:schemeClr val="accent1"/>
            </a:solidFill>
          </a:ln>
        </p:spPr>
        <p:txBody>
          <a:bodyPr>
            <a:normAutofit fontScale="90000"/>
          </a:bodyPr>
          <a:lstStyle/>
          <a:p>
            <a:pPr algn="ctr"/>
            <a:r>
              <a:rPr lang="en-US" sz="1800" dirty="0">
                <a:highlight>
                  <a:srgbClr val="FFFF00"/>
                </a:highlight>
                <a:latin typeface="Tahoma" panose="020B0604030504040204" pitchFamily="34" charset="0"/>
                <a:ea typeface="Tahoma" panose="020B0604030504040204" pitchFamily="34" charset="0"/>
                <a:cs typeface="Tahoma" panose="020B0604030504040204" pitchFamily="34" charset="0"/>
              </a:rPr>
              <a:t>London Unemployment Dataset</a:t>
            </a:r>
            <a:endParaRPr lang="en-TO" sz="1800" dirty="0">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sp>
        <p:nvSpPr>
          <p:cNvPr id="15" name="Arrow: Right 14">
            <a:extLst>
              <a:ext uri="{FF2B5EF4-FFF2-40B4-BE49-F238E27FC236}">
                <a16:creationId xmlns:a16="http://schemas.microsoft.com/office/drawing/2014/main" id="{6E1EE964-57C3-900E-CCE5-97B5100365B0}"/>
              </a:ext>
            </a:extLst>
          </p:cNvPr>
          <p:cNvSpPr/>
          <p:nvPr/>
        </p:nvSpPr>
        <p:spPr>
          <a:xfrm>
            <a:off x="8153818" y="3646383"/>
            <a:ext cx="469670" cy="181924"/>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O"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D76624-B14A-9BE0-01D0-3308F9953FB4}"/>
              </a:ext>
            </a:extLst>
          </p:cNvPr>
          <p:cNvSpPr txBox="1"/>
          <p:nvPr/>
        </p:nvSpPr>
        <p:spPr>
          <a:xfrm>
            <a:off x="-1" y="112427"/>
            <a:ext cx="12092847"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EXTRACTION &amp; TRANSFORMATION</a:t>
            </a:r>
            <a:endParaRPr lang="en-TO" sz="4000" b="1"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5485BA6C-C1F9-5478-75DF-7E2383B756A3}"/>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6C50FFC9-61F5-4E92-AB7D-36BAF0174A2E}"/>
              </a:ext>
            </a:extLst>
          </p:cNvPr>
          <p:cNvSpPr/>
          <p:nvPr/>
        </p:nvSpPr>
        <p:spPr>
          <a:xfrm>
            <a:off x="9736201" y="1729249"/>
            <a:ext cx="1847043" cy="307663"/>
          </a:xfrm>
          <a:prstGeom prst="roundRect">
            <a:avLst/>
          </a:prstGeom>
          <a:ln>
            <a:noFill/>
          </a:ln>
          <a:effectLst>
            <a:outerShdw blurRad="107950" dist="12700" dir="5400000" algn="ctr">
              <a:srgbClr val="000000"/>
            </a:outerShdw>
          </a:effectLst>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Transformed</a:t>
            </a:r>
            <a:r>
              <a:rPr kumimoji="0" lang="en-US" sz="16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rPr>
              <a:t> data</a:t>
            </a:r>
            <a:endParaRPr kumimoji="0" lang="en-TO" sz="1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9" name="Rectangle: Rounded Corners 28">
            <a:extLst>
              <a:ext uri="{FF2B5EF4-FFF2-40B4-BE49-F238E27FC236}">
                <a16:creationId xmlns:a16="http://schemas.microsoft.com/office/drawing/2014/main" id="{9E477F0C-FFB9-40B2-B37F-7FDD594021C7}"/>
              </a:ext>
            </a:extLst>
          </p:cNvPr>
          <p:cNvSpPr/>
          <p:nvPr/>
        </p:nvSpPr>
        <p:spPr>
          <a:xfrm>
            <a:off x="5238448" y="1678542"/>
            <a:ext cx="1615948" cy="292901"/>
          </a:xfrm>
          <a:prstGeom prst="roundRect">
            <a:avLst/>
          </a:prstGeom>
          <a:ln>
            <a:noFill/>
          </a:ln>
          <a:effectLst>
            <a:outerShdw blurRad="107950" dist="12700" dir="5400000" algn="ctr">
              <a:srgbClr val="000000"/>
            </a:outerShdw>
          </a:effectLst>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rPr>
              <a:t>Extracted data</a:t>
            </a:r>
            <a:endParaRPr kumimoji="0" lang="en-TO" sz="1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0" name="Picture 2" descr="data cleaning cycle">
            <a:extLst>
              <a:ext uri="{FF2B5EF4-FFF2-40B4-BE49-F238E27FC236}">
                <a16:creationId xmlns:a16="http://schemas.microsoft.com/office/drawing/2014/main" id="{E93E995E-51F9-4579-ACF5-74717DB89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66" y="942262"/>
            <a:ext cx="1235212" cy="977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Arrow: Bent 30">
            <a:extLst>
              <a:ext uri="{FF2B5EF4-FFF2-40B4-BE49-F238E27FC236}">
                <a16:creationId xmlns:a16="http://schemas.microsoft.com/office/drawing/2014/main" id="{E7E14DBA-6613-4BF9-9DC3-517D9A3C5C58}"/>
              </a:ext>
            </a:extLst>
          </p:cNvPr>
          <p:cNvSpPr/>
          <p:nvPr/>
        </p:nvSpPr>
        <p:spPr>
          <a:xfrm>
            <a:off x="6028604" y="1353622"/>
            <a:ext cx="1362823" cy="2586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O"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2" name="Arrow: Bent 31">
            <a:extLst>
              <a:ext uri="{FF2B5EF4-FFF2-40B4-BE49-F238E27FC236}">
                <a16:creationId xmlns:a16="http://schemas.microsoft.com/office/drawing/2014/main" id="{8DB2FA37-7D63-476E-8329-C0571F21A818}"/>
              </a:ext>
            </a:extLst>
          </p:cNvPr>
          <p:cNvSpPr/>
          <p:nvPr/>
        </p:nvSpPr>
        <p:spPr>
          <a:xfrm rot="5400000">
            <a:off x="9707371" y="830389"/>
            <a:ext cx="215257" cy="134923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O"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CA937AA-8EC1-40AF-A6F5-75BD1FCC81E8}"/>
              </a:ext>
            </a:extLst>
          </p:cNvPr>
          <p:cNvSpPr txBox="1"/>
          <p:nvPr/>
        </p:nvSpPr>
        <p:spPr>
          <a:xfrm>
            <a:off x="90999" y="1612294"/>
            <a:ext cx="4229930" cy="427809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Unemployment dataset: 261 duplicated rows, 95,463 null values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Extracted data rows reduced after removal of null and duplicated rows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Quarter dates transformed from '</a:t>
            </a:r>
            <a:r>
              <a:rPr lang="en-US" sz="1600" dirty="0" err="1">
                <a:latin typeface="Tahoma" panose="020B0604030504040204" pitchFamily="34" charset="0"/>
                <a:ea typeface="Tahoma" panose="020B0604030504040204" pitchFamily="34" charset="0"/>
                <a:cs typeface="Tahoma" panose="020B0604030504040204" pitchFamily="34" charset="0"/>
              </a:rPr>
              <a:t>chr</a:t>
            </a:r>
            <a:r>
              <a:rPr lang="en-US" sz="1600" dirty="0">
                <a:latin typeface="Tahoma" panose="020B0604030504040204" pitchFamily="34" charset="0"/>
                <a:ea typeface="Tahoma" panose="020B0604030504040204" pitchFamily="34" charset="0"/>
                <a:cs typeface="Tahoma" panose="020B0604030504040204" pitchFamily="34" charset="0"/>
              </a:rPr>
              <a:t>' to 'Int' and separated into two columns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Renamed 'Area' to '</a:t>
            </a:r>
            <a:r>
              <a:rPr lang="en-US" sz="1600" dirty="0" err="1">
                <a:latin typeface="Tahoma" panose="020B0604030504040204" pitchFamily="34" charset="0"/>
                <a:ea typeface="Tahoma" panose="020B0604030504040204" pitchFamily="34" charset="0"/>
                <a:cs typeface="Tahoma" panose="020B0604030504040204" pitchFamily="34" charset="0"/>
              </a:rPr>
              <a:t>Borough_Name</a:t>
            </a:r>
            <a:r>
              <a:rPr lang="en-US" sz="1600" dirty="0">
                <a:latin typeface="Tahoma" panose="020B0604030504040204" pitchFamily="34" charset="0"/>
                <a:ea typeface="Tahoma" panose="020B0604030504040204" pitchFamily="34" charset="0"/>
                <a:cs typeface="Tahoma" panose="020B0604030504040204" pitchFamily="34" charset="0"/>
              </a:rPr>
              <a:t>', 'mnemonic' to 'Borough_Code' for uniformity</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Renamed column ‘mnemonic' to 'Borough_Code for uniformity across datasets </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Extracted data columns in ‘</a:t>
            </a:r>
            <a:r>
              <a:rPr lang="en-US" sz="1600" dirty="0" err="1">
                <a:latin typeface="Tahoma" panose="020B0604030504040204" pitchFamily="34" charset="0"/>
                <a:ea typeface="Tahoma" panose="020B0604030504040204" pitchFamily="34" charset="0"/>
                <a:cs typeface="Tahoma" panose="020B0604030504040204" pitchFamily="34" charset="0"/>
              </a:rPr>
              <a:t>chr</a:t>
            </a:r>
            <a:r>
              <a:rPr lang="en-US" sz="1600" dirty="0">
                <a:latin typeface="Tahoma" panose="020B0604030504040204" pitchFamily="34" charset="0"/>
                <a:ea typeface="Tahoma" panose="020B0604030504040204" pitchFamily="34" charset="0"/>
                <a:cs typeface="Tahoma" panose="020B0604030504040204" pitchFamily="34" charset="0"/>
              </a:rPr>
              <a:t>’ converted to respective data types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Dataset includes 1 dimension &amp; Eight measures (Various Unemployment rates among ethnic groups)</a:t>
            </a:r>
          </a:p>
        </p:txBody>
      </p:sp>
      <p:sp>
        <p:nvSpPr>
          <p:cNvPr id="13" name="TextBox 12">
            <a:extLst>
              <a:ext uri="{FF2B5EF4-FFF2-40B4-BE49-F238E27FC236}">
                <a16:creationId xmlns:a16="http://schemas.microsoft.com/office/drawing/2014/main" id="{1A81148D-0BC1-48A8-86F6-05D8AF5F2A02}"/>
              </a:ext>
            </a:extLst>
          </p:cNvPr>
          <p:cNvSpPr txBox="1"/>
          <p:nvPr/>
        </p:nvSpPr>
        <p:spPr>
          <a:xfrm>
            <a:off x="5943600" y="6621809"/>
            <a:ext cx="6248399"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Extraction: All datasets (CSV) were loaded into R Studio for transformation &amp; cleaning </a:t>
            </a:r>
          </a:p>
        </p:txBody>
      </p:sp>
      <p:pic>
        <p:nvPicPr>
          <p:cNvPr id="11" name="Picture 10">
            <a:extLst>
              <a:ext uri="{FF2B5EF4-FFF2-40B4-BE49-F238E27FC236}">
                <a16:creationId xmlns:a16="http://schemas.microsoft.com/office/drawing/2014/main" id="{C2DD01CA-7E8F-4057-8F7B-2B06EFF70EB7}"/>
              </a:ext>
            </a:extLst>
          </p:cNvPr>
          <p:cNvPicPr>
            <a:picLocks noChangeAspect="1"/>
          </p:cNvPicPr>
          <p:nvPr/>
        </p:nvPicPr>
        <p:blipFill>
          <a:blip r:embed="rId3"/>
          <a:stretch>
            <a:fillRect/>
          </a:stretch>
        </p:blipFill>
        <p:spPr>
          <a:xfrm>
            <a:off x="4616075" y="2251404"/>
            <a:ext cx="3254998" cy="3153806"/>
          </a:xfrm>
          <a:prstGeom prst="rect">
            <a:avLst/>
          </a:prstGeom>
        </p:spPr>
      </p:pic>
      <p:pic>
        <p:nvPicPr>
          <p:cNvPr id="16" name="Picture 15">
            <a:extLst>
              <a:ext uri="{FF2B5EF4-FFF2-40B4-BE49-F238E27FC236}">
                <a16:creationId xmlns:a16="http://schemas.microsoft.com/office/drawing/2014/main" id="{DEA9C408-2E16-4DB3-9851-823E1D755D21}"/>
              </a:ext>
            </a:extLst>
          </p:cNvPr>
          <p:cNvPicPr>
            <a:picLocks noChangeAspect="1"/>
          </p:cNvPicPr>
          <p:nvPr/>
        </p:nvPicPr>
        <p:blipFill>
          <a:blip r:embed="rId4"/>
          <a:stretch>
            <a:fillRect/>
          </a:stretch>
        </p:blipFill>
        <p:spPr>
          <a:xfrm>
            <a:off x="8857412" y="2306826"/>
            <a:ext cx="3215869" cy="2966566"/>
          </a:xfrm>
          <a:prstGeom prst="rect">
            <a:avLst/>
          </a:prstGeom>
        </p:spPr>
      </p:pic>
      <p:pic>
        <p:nvPicPr>
          <p:cNvPr id="18" name="Picture 17">
            <a:extLst>
              <a:ext uri="{FF2B5EF4-FFF2-40B4-BE49-F238E27FC236}">
                <a16:creationId xmlns:a16="http://schemas.microsoft.com/office/drawing/2014/main" id="{2F8A2E94-472B-470C-81FE-C72977D87F2B}"/>
              </a:ext>
            </a:extLst>
          </p:cNvPr>
          <p:cNvPicPr>
            <a:picLocks noChangeAspect="1"/>
          </p:cNvPicPr>
          <p:nvPr/>
        </p:nvPicPr>
        <p:blipFill>
          <a:blip r:embed="rId5"/>
          <a:stretch>
            <a:fillRect/>
          </a:stretch>
        </p:blipFill>
        <p:spPr>
          <a:xfrm>
            <a:off x="8876578" y="5684943"/>
            <a:ext cx="3215869" cy="809768"/>
          </a:xfrm>
          <a:prstGeom prst="rect">
            <a:avLst/>
          </a:prstGeom>
        </p:spPr>
      </p:pic>
      <p:pic>
        <p:nvPicPr>
          <p:cNvPr id="20" name="Picture 19">
            <a:extLst>
              <a:ext uri="{FF2B5EF4-FFF2-40B4-BE49-F238E27FC236}">
                <a16:creationId xmlns:a16="http://schemas.microsoft.com/office/drawing/2014/main" id="{31677DEC-B1D2-4689-BB53-2F922C83E9F9}"/>
              </a:ext>
            </a:extLst>
          </p:cNvPr>
          <p:cNvPicPr>
            <a:picLocks noChangeAspect="1"/>
          </p:cNvPicPr>
          <p:nvPr/>
        </p:nvPicPr>
        <p:blipFill>
          <a:blip r:embed="rId6"/>
          <a:stretch>
            <a:fillRect/>
          </a:stretch>
        </p:blipFill>
        <p:spPr>
          <a:xfrm>
            <a:off x="4655204" y="5672231"/>
            <a:ext cx="3215869" cy="862227"/>
          </a:xfrm>
          <a:prstGeom prst="rect">
            <a:avLst/>
          </a:prstGeom>
        </p:spPr>
      </p:pic>
    </p:spTree>
    <p:extLst>
      <p:ext uri="{BB962C8B-B14F-4D97-AF65-F5344CB8AC3E}">
        <p14:creationId xmlns:p14="http://schemas.microsoft.com/office/powerpoint/2010/main" val="127609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1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600"/>
                            </p:stCondLst>
                            <p:childTnLst>
                              <p:par>
                                <p:cTn id="13" presetID="10" presetClass="entr" presetSubtype="0" fill="hold" grpId="0" nodeType="afterEffect">
                                  <p:stCondLst>
                                    <p:cond delay="1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200"/>
                            </p:stCondLst>
                            <p:childTnLst>
                              <p:par>
                                <p:cTn id="17" presetID="10" presetClass="entr" presetSubtype="0" fill="hold" grpId="0" nodeType="afterEffect">
                                  <p:stCondLst>
                                    <p:cond delay="1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800"/>
                            </p:stCondLst>
                            <p:childTnLst>
                              <p:par>
                                <p:cTn id="21" presetID="10" presetClass="entr" presetSubtype="0" fill="hold" grpId="0" nodeType="afterEffect">
                                  <p:stCondLst>
                                    <p:cond delay="1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3400"/>
                            </p:stCondLst>
                            <p:childTnLst>
                              <p:par>
                                <p:cTn id="25" presetID="10" presetClass="entr" presetSubtype="0" fill="hold" grpId="0" nodeType="afterEffect">
                                  <p:stCondLst>
                                    <p:cond delay="1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4000"/>
                            </p:stCondLst>
                            <p:childTnLst>
                              <p:par>
                                <p:cTn id="29" presetID="10" presetClass="entr" presetSubtype="0" fill="hold" nodeType="afterEffect">
                                  <p:stCondLst>
                                    <p:cond delay="1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4600"/>
                            </p:stCondLst>
                            <p:childTnLst>
                              <p:par>
                                <p:cTn id="33" presetID="10" presetClass="entr" presetSubtype="0" fill="hold" grpId="0" nodeType="afterEffect">
                                  <p:stCondLst>
                                    <p:cond delay="1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3" grpId="0"/>
      <p:bldP spid="24" grpId="0" animBg="1"/>
      <p:bldP spid="29" grpId="0" animBg="1"/>
      <p:bldP spid="31"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66F1-7C3B-6BC0-25DA-D5ED0C8521F4}"/>
              </a:ext>
            </a:extLst>
          </p:cNvPr>
          <p:cNvSpPr>
            <a:spLocks noGrp="1"/>
          </p:cNvSpPr>
          <p:nvPr>
            <p:ph type="title"/>
          </p:nvPr>
        </p:nvSpPr>
        <p:spPr>
          <a:xfrm>
            <a:off x="-1542" y="181766"/>
            <a:ext cx="12193542" cy="640080"/>
          </a:xfrm>
          <a:noFill/>
        </p:spPr>
        <p:txBody>
          <a:bodyPr>
            <a:noAutofit/>
          </a:bodyPr>
          <a:lstStyle/>
          <a:p>
            <a:pPr algn="ctr"/>
            <a:r>
              <a:rPr lang="en-US" b="1" dirty="0">
                <a:ln w="0"/>
                <a:latin typeface="Tahoma" panose="020B0604030504040204" pitchFamily="34" charset="0"/>
                <a:ea typeface="Tahoma" panose="020B0604030504040204" pitchFamily="34" charset="0"/>
                <a:cs typeface="Tahoma" panose="020B0604030504040204" pitchFamily="34" charset="0"/>
              </a:rPr>
              <a:t>ETL Process: Data Cleaning &amp; Transformation </a:t>
            </a:r>
            <a:endParaRPr lang="en-IN" b="1" dirty="0">
              <a:ln w="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0A2FE844-0624-4E50-67B4-D2C27FA3CE8A}"/>
              </a:ext>
            </a:extLst>
          </p:cNvPr>
          <p:cNvSpPr txBox="1"/>
          <p:nvPr/>
        </p:nvSpPr>
        <p:spPr>
          <a:xfrm>
            <a:off x="397228" y="1587820"/>
            <a:ext cx="5698772" cy="4375557"/>
          </a:xfrm>
          <a:prstGeom prst="rect">
            <a:avLst/>
          </a:prstGeom>
          <a:noFill/>
        </p:spPr>
        <p:txBody>
          <a:bodyPr wrap="square">
            <a:sp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b="1" i="0" strike="noStrike" kern="0" cap="none" spc="0" baseline="0" dirty="0">
                <a:uFillTx/>
                <a:latin typeface="Tahoma" panose="020B0604030504040204" pitchFamily="34" charset="0"/>
                <a:ea typeface="Tahoma" panose="020B0604030504040204" pitchFamily="34" charset="0"/>
                <a:cs typeface="Tahoma" panose="020B0604030504040204" pitchFamily="34" charset="0"/>
              </a:rPr>
              <a:t>STEPS </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en-ZA" sz="800" kern="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Step 1:</a:t>
            </a:r>
            <a:r>
              <a:rPr lang="en-ZA" b="1"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 </a:t>
            </a: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Removed unwanted prefix </a:t>
            </a:r>
            <a:r>
              <a:rPr lang="en-ZA" kern="0" dirty="0">
                <a:latin typeface="Tahoma" panose="020B0604030504040204" pitchFamily="34" charset="0"/>
                <a:ea typeface="Tahoma" panose="020B0604030504040204" pitchFamily="34" charset="0"/>
                <a:cs typeface="Tahoma" panose="020B0604030504040204" pitchFamily="34" charset="0"/>
              </a:rPr>
              <a:t>(</a:t>
            </a:r>
            <a:r>
              <a:rPr lang="en-ZA" kern="0" dirty="0" err="1">
                <a:latin typeface="Tahoma" panose="020B0604030504040204" pitchFamily="34" charset="0"/>
                <a:ea typeface="Tahoma" panose="020B0604030504040204" pitchFamily="34" charset="0"/>
                <a:cs typeface="Tahoma" panose="020B0604030504040204" pitchFamily="34" charset="0"/>
              </a:rPr>
              <a:t>gor</a:t>
            </a:r>
            <a:r>
              <a:rPr lang="en-ZA" kern="0" dirty="0">
                <a:latin typeface="Tahoma" panose="020B0604030504040204" pitchFamily="34" charset="0"/>
                <a:ea typeface="Tahoma" panose="020B0604030504040204" pitchFamily="34" charset="0"/>
                <a:cs typeface="Tahoma" panose="020B0604030504040204" pitchFamily="34" charset="0"/>
              </a:rPr>
              <a:t>:, </a:t>
            </a:r>
            <a:r>
              <a:rPr lang="en-ZA" kern="0" dirty="0" err="1">
                <a:latin typeface="Tahoma" panose="020B0604030504040204" pitchFamily="34" charset="0"/>
                <a:ea typeface="Tahoma" panose="020B0604030504040204" pitchFamily="34" charset="0"/>
                <a:cs typeface="Tahoma" panose="020B0604030504040204" pitchFamily="34" charset="0"/>
              </a:rPr>
              <a:t>lacu</a:t>
            </a:r>
            <a:r>
              <a:rPr lang="en-ZA" kern="0" dirty="0">
                <a:latin typeface="Tahoma" panose="020B0604030504040204" pitchFamily="34" charset="0"/>
                <a:ea typeface="Tahoma" panose="020B0604030504040204" pitchFamily="34" charset="0"/>
                <a:cs typeface="Tahoma" panose="020B0604030504040204" pitchFamily="34" charset="0"/>
              </a:rPr>
              <a:t>:, </a:t>
            </a:r>
            <a:r>
              <a:rPr lang="en-ZA" kern="0" dirty="0" err="1">
                <a:latin typeface="Tahoma" panose="020B0604030504040204" pitchFamily="34" charset="0"/>
                <a:ea typeface="Tahoma" panose="020B0604030504040204" pitchFamily="34" charset="0"/>
                <a:cs typeface="Tahoma" panose="020B0604030504040204" pitchFamily="34" charset="0"/>
              </a:rPr>
              <a:t>ladu</a:t>
            </a:r>
            <a:r>
              <a:rPr lang="en-ZA" kern="0" dirty="0">
                <a:latin typeface="Tahoma" panose="020B0604030504040204" pitchFamily="34" charset="0"/>
                <a:ea typeface="Tahoma" panose="020B0604030504040204" pitchFamily="34" charset="0"/>
                <a:cs typeface="Tahoma" panose="020B0604030504040204" pitchFamily="34" charset="0"/>
              </a:rPr>
              <a:t>:)</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Step 2: Filtered out the mnemonic (</a:t>
            </a:r>
            <a:r>
              <a:rPr lang="en-ZA" i="0" u="none" strike="noStrike" kern="0" cap="none" spc="0" baseline="0" dirty="0" err="1">
                <a:uFillTx/>
                <a:latin typeface="Tahoma" panose="020B0604030504040204" pitchFamily="34" charset="0"/>
                <a:ea typeface="Tahoma" panose="020B0604030504040204" pitchFamily="34" charset="0"/>
                <a:cs typeface="Tahoma" panose="020B0604030504040204" pitchFamily="34" charset="0"/>
              </a:rPr>
              <a:t>Borough_code</a:t>
            </a: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 related to London</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kern="0" dirty="0">
                <a:latin typeface="Tahoma" panose="020B0604030504040204" pitchFamily="34" charset="0"/>
                <a:ea typeface="Tahoma" panose="020B0604030504040204" pitchFamily="34" charset="0"/>
                <a:cs typeface="Tahoma" panose="020B0604030504040204" pitchFamily="34" charset="0"/>
              </a:rPr>
              <a:t>Step 3: The dates were transposed to rows and divided into quarter months and years</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kern="0" dirty="0">
                <a:latin typeface="Tahoma" panose="020B0604030504040204" pitchFamily="34" charset="0"/>
                <a:ea typeface="Tahoma" panose="020B0604030504040204" pitchFamily="34" charset="0"/>
                <a:cs typeface="Tahoma" panose="020B0604030504040204" pitchFamily="34" charset="0"/>
              </a:rPr>
              <a:t>Step 4: The null, duplicates and irrelevant columns were all removed </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Step 5: Each Column were type converted to their respective datatypes</a:t>
            </a:r>
          </a:p>
        </p:txBody>
      </p:sp>
      <p:pic>
        <p:nvPicPr>
          <p:cNvPr id="3" name="Picture 2">
            <a:extLst>
              <a:ext uri="{FF2B5EF4-FFF2-40B4-BE49-F238E27FC236}">
                <a16:creationId xmlns:a16="http://schemas.microsoft.com/office/drawing/2014/main" id="{BAA7EF47-9600-4B59-BE1C-8B6246EBC9D4}"/>
              </a:ext>
            </a:extLst>
          </p:cNvPr>
          <p:cNvPicPr>
            <a:picLocks noChangeAspect="1"/>
          </p:cNvPicPr>
          <p:nvPr/>
        </p:nvPicPr>
        <p:blipFill>
          <a:blip r:embed="rId2"/>
          <a:stretch>
            <a:fillRect/>
          </a:stretch>
        </p:blipFill>
        <p:spPr>
          <a:xfrm>
            <a:off x="6187464" y="1402175"/>
            <a:ext cx="5723522" cy="2373423"/>
          </a:xfrm>
          <a:prstGeom prst="rect">
            <a:avLst/>
          </a:prstGeom>
        </p:spPr>
      </p:pic>
      <p:pic>
        <p:nvPicPr>
          <p:cNvPr id="4" name="Picture 3">
            <a:extLst>
              <a:ext uri="{FF2B5EF4-FFF2-40B4-BE49-F238E27FC236}">
                <a16:creationId xmlns:a16="http://schemas.microsoft.com/office/drawing/2014/main" id="{8D54731E-A0C4-4D3E-835D-F15A745B8888}"/>
              </a:ext>
            </a:extLst>
          </p:cNvPr>
          <p:cNvPicPr>
            <a:picLocks noChangeAspect="1"/>
          </p:cNvPicPr>
          <p:nvPr/>
        </p:nvPicPr>
        <p:blipFill>
          <a:blip r:embed="rId3"/>
          <a:stretch>
            <a:fillRect/>
          </a:stretch>
        </p:blipFill>
        <p:spPr>
          <a:xfrm>
            <a:off x="6187464" y="4220459"/>
            <a:ext cx="5774433" cy="1742918"/>
          </a:xfrm>
          <a:prstGeom prst="rect">
            <a:avLst/>
          </a:prstGeom>
        </p:spPr>
      </p:pic>
      <p:sp>
        <p:nvSpPr>
          <p:cNvPr id="7" name="Title 1">
            <a:extLst>
              <a:ext uri="{FF2B5EF4-FFF2-40B4-BE49-F238E27FC236}">
                <a16:creationId xmlns:a16="http://schemas.microsoft.com/office/drawing/2014/main" id="{9B94E1A2-46E7-4131-A64D-83E0C61E75B0}"/>
              </a:ext>
            </a:extLst>
          </p:cNvPr>
          <p:cNvSpPr txBox="1">
            <a:spLocks/>
          </p:cNvSpPr>
          <p:nvPr/>
        </p:nvSpPr>
        <p:spPr>
          <a:xfrm>
            <a:off x="0" y="803275"/>
            <a:ext cx="3098800" cy="411163"/>
          </a:xfrm>
          <a:prstGeom prst="rect">
            <a:avLst/>
          </a:prstGeom>
          <a:solidFill>
            <a:srgbClr val="FFFF00"/>
          </a:solidFill>
          <a:ln>
            <a:solidFill>
              <a:schemeClr val="tx1"/>
            </a:solidFill>
          </a:ln>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rPr>
              <a:t>London Unemployment Dataset</a:t>
            </a:r>
            <a:endParaRPr lang="en-TO"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5581DF9A-7ED1-F1C5-D4E5-931CD0840561}"/>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582322"/>
      </p:ext>
    </p:extLst>
  </p:cSld>
  <p:clrMapOvr>
    <a:masterClrMapping/>
  </p:clrMapOvr>
  <mc:AlternateContent xmlns:mc="http://schemas.openxmlformats.org/markup-compatibility/2006" xmlns:p14="http://schemas.microsoft.com/office/powerpoint/2010/main">
    <mc:Choice Requires="p14">
      <p:transition spd="slow" p14:dur="2000" advTm="40900"/>
    </mc:Choice>
    <mc:Fallback xmlns="">
      <p:transition spd="slow" advTm="4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9FD4-9421-6D23-8548-A58699160DFF}"/>
              </a:ext>
            </a:extLst>
          </p:cNvPr>
          <p:cNvSpPr>
            <a:spLocks noGrp="1"/>
          </p:cNvSpPr>
          <p:nvPr>
            <p:ph type="title" idx="4294967295"/>
          </p:nvPr>
        </p:nvSpPr>
        <p:spPr>
          <a:xfrm>
            <a:off x="0" y="803275"/>
            <a:ext cx="3098800" cy="411163"/>
          </a:xfrm>
          <a:solidFill>
            <a:srgbClr val="FFFF00"/>
          </a:solidFill>
          <a:ln>
            <a:solidFill>
              <a:schemeClr val="accent1"/>
            </a:solidFill>
          </a:ln>
        </p:spPr>
        <p:txBody>
          <a:bodyPr>
            <a:normAutofit fontScale="90000"/>
          </a:bodyPr>
          <a:lstStyle/>
          <a:p>
            <a:pPr algn="ctr"/>
            <a:r>
              <a:rPr lang="en-US" sz="1800" dirty="0">
                <a:highlight>
                  <a:srgbClr val="FFFF00"/>
                </a:highlight>
                <a:latin typeface="Tahoma" panose="020B0604030504040204" pitchFamily="34" charset="0"/>
                <a:ea typeface="Tahoma" panose="020B0604030504040204" pitchFamily="34" charset="0"/>
                <a:cs typeface="Tahoma" panose="020B0604030504040204" pitchFamily="34" charset="0"/>
              </a:rPr>
              <a:t>London Geographical Dataset</a:t>
            </a:r>
            <a:endParaRPr lang="en-TO" sz="1800" dirty="0">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sp>
        <p:nvSpPr>
          <p:cNvPr id="15" name="Arrow: Right 14">
            <a:extLst>
              <a:ext uri="{FF2B5EF4-FFF2-40B4-BE49-F238E27FC236}">
                <a16:creationId xmlns:a16="http://schemas.microsoft.com/office/drawing/2014/main" id="{6E1EE964-57C3-900E-CCE5-97B5100365B0}"/>
              </a:ext>
            </a:extLst>
          </p:cNvPr>
          <p:cNvSpPr/>
          <p:nvPr/>
        </p:nvSpPr>
        <p:spPr>
          <a:xfrm>
            <a:off x="8153818" y="3646383"/>
            <a:ext cx="469670" cy="181924"/>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O"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D76624-B14A-9BE0-01D0-3308F9953FB4}"/>
              </a:ext>
            </a:extLst>
          </p:cNvPr>
          <p:cNvSpPr txBox="1"/>
          <p:nvPr/>
        </p:nvSpPr>
        <p:spPr>
          <a:xfrm>
            <a:off x="-1" y="112427"/>
            <a:ext cx="12092847"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EXTRACTION &amp; TRANSFORMATION</a:t>
            </a:r>
            <a:endParaRPr lang="en-TO" sz="4000" b="1"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5485BA6C-C1F9-5478-75DF-7E2383B756A3}"/>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6C50FFC9-61F5-4E92-AB7D-36BAF0174A2E}"/>
              </a:ext>
            </a:extLst>
          </p:cNvPr>
          <p:cNvSpPr/>
          <p:nvPr/>
        </p:nvSpPr>
        <p:spPr>
          <a:xfrm>
            <a:off x="9570623" y="1729249"/>
            <a:ext cx="1857929" cy="292901"/>
          </a:xfrm>
          <a:prstGeom prst="roundRect">
            <a:avLst/>
          </a:prstGeom>
          <a:ln>
            <a:noFill/>
          </a:ln>
          <a:effectLst>
            <a:outerShdw blurRad="107950" dist="12700" dir="5400000" algn="ctr">
              <a:srgbClr val="000000"/>
            </a:outerShdw>
          </a:effectLst>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Transformed</a:t>
            </a:r>
            <a:r>
              <a:rPr kumimoji="0" lang="en-US" sz="16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rPr>
              <a:t> data</a:t>
            </a:r>
            <a:endParaRPr kumimoji="0" lang="en-TO" sz="1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9" name="Rectangle: Rounded Corners 28">
            <a:extLst>
              <a:ext uri="{FF2B5EF4-FFF2-40B4-BE49-F238E27FC236}">
                <a16:creationId xmlns:a16="http://schemas.microsoft.com/office/drawing/2014/main" id="{9E477F0C-FFB9-40B2-B37F-7FDD594021C7}"/>
              </a:ext>
            </a:extLst>
          </p:cNvPr>
          <p:cNvSpPr/>
          <p:nvPr/>
        </p:nvSpPr>
        <p:spPr>
          <a:xfrm>
            <a:off x="5238448" y="1718919"/>
            <a:ext cx="1615948" cy="292901"/>
          </a:xfrm>
          <a:prstGeom prst="roundRect">
            <a:avLst/>
          </a:prstGeom>
          <a:ln>
            <a:noFill/>
          </a:ln>
          <a:effectLst>
            <a:outerShdw blurRad="107950" dist="12700" dir="5400000" algn="ctr">
              <a:srgbClr val="000000"/>
            </a:outerShdw>
          </a:effectLst>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rPr>
              <a:t>Extracted data</a:t>
            </a:r>
            <a:endParaRPr kumimoji="0" lang="en-TO" sz="1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0" name="Picture 2" descr="data cleaning cycle">
            <a:extLst>
              <a:ext uri="{FF2B5EF4-FFF2-40B4-BE49-F238E27FC236}">
                <a16:creationId xmlns:a16="http://schemas.microsoft.com/office/drawing/2014/main" id="{E93E995E-51F9-4579-ACF5-74717DB89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366" y="942262"/>
            <a:ext cx="1235212" cy="977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Arrow: Bent 30">
            <a:extLst>
              <a:ext uri="{FF2B5EF4-FFF2-40B4-BE49-F238E27FC236}">
                <a16:creationId xmlns:a16="http://schemas.microsoft.com/office/drawing/2014/main" id="{E7E14DBA-6613-4BF9-9DC3-517D9A3C5C58}"/>
              </a:ext>
            </a:extLst>
          </p:cNvPr>
          <p:cNvSpPr/>
          <p:nvPr/>
        </p:nvSpPr>
        <p:spPr>
          <a:xfrm>
            <a:off x="6028604" y="1353622"/>
            <a:ext cx="1362823" cy="2586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O"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2" name="Arrow: Bent 31">
            <a:extLst>
              <a:ext uri="{FF2B5EF4-FFF2-40B4-BE49-F238E27FC236}">
                <a16:creationId xmlns:a16="http://schemas.microsoft.com/office/drawing/2014/main" id="{8DB2FA37-7D63-476E-8329-C0571F21A818}"/>
              </a:ext>
            </a:extLst>
          </p:cNvPr>
          <p:cNvSpPr/>
          <p:nvPr/>
        </p:nvSpPr>
        <p:spPr>
          <a:xfrm rot="5400000">
            <a:off x="9707371" y="830389"/>
            <a:ext cx="215257" cy="134923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O"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CA937AA-8EC1-40AF-A6F5-75BD1FCC81E8}"/>
              </a:ext>
            </a:extLst>
          </p:cNvPr>
          <p:cNvSpPr txBox="1"/>
          <p:nvPr/>
        </p:nvSpPr>
        <p:spPr>
          <a:xfrm>
            <a:off x="90999" y="1612294"/>
            <a:ext cx="4229930" cy="3970318"/>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Tahoma" panose="020B0604030504040204" pitchFamily="34" charset="0"/>
                <a:ea typeface="Tahoma" panose="020B0604030504040204" pitchFamily="34" charset="0"/>
                <a:cs typeface="Tahoma" panose="020B0604030504040204" pitchFamily="34" charset="0"/>
              </a:rPr>
              <a:t>Little cleaning was performed on the Geographical dataset as the extracted dataset was free of duplicates and null value</a:t>
            </a:r>
          </a:p>
          <a:p>
            <a:pPr marL="285750" indent="-285750">
              <a:buFont typeface="Wingdings" panose="05000000000000000000" pitchFamily="2" charset="2"/>
              <a:buChar char="v"/>
            </a:pPr>
            <a:r>
              <a:rPr lang="en-US" dirty="0">
                <a:latin typeface="Tahoma" panose="020B0604030504040204" pitchFamily="34" charset="0"/>
                <a:ea typeface="Tahoma" panose="020B0604030504040204" pitchFamily="34" charset="0"/>
                <a:cs typeface="Tahoma" panose="020B0604030504040204" pitchFamily="34" charset="0"/>
              </a:rPr>
              <a:t>The Borough code present in the dataset was an old one, so it was deleted likewise other old code such as ‘</a:t>
            </a:r>
            <a:r>
              <a:rPr lang="en-US" dirty="0" err="1">
                <a:latin typeface="Tahoma" panose="020B0604030504040204" pitchFamily="34" charset="0"/>
                <a:ea typeface="Tahoma" panose="020B0604030504040204" pitchFamily="34" charset="0"/>
                <a:cs typeface="Tahoma" panose="020B0604030504040204" pitchFamily="34" charset="0"/>
              </a:rPr>
              <a:t>ward.code_old</a:t>
            </a:r>
            <a:r>
              <a:rPr lang="en-US" dirty="0">
                <a:latin typeface="Tahoma" panose="020B0604030504040204" pitchFamily="34" charset="0"/>
                <a:ea typeface="Tahoma" panose="020B0604030504040204" pitchFamily="34" charset="0"/>
                <a:cs typeface="Tahoma" panose="020B0604030504040204" pitchFamily="34" charset="0"/>
              </a:rPr>
              <a:t>’ and ‘</a:t>
            </a:r>
            <a:r>
              <a:rPr lang="en-US" dirty="0" err="1">
                <a:latin typeface="Tahoma" panose="020B0604030504040204" pitchFamily="34" charset="0"/>
                <a:ea typeface="Tahoma" panose="020B0604030504040204" pitchFamily="34" charset="0"/>
                <a:cs typeface="Tahoma" panose="020B0604030504040204" pitchFamily="34" charset="0"/>
              </a:rPr>
              <a:t>Pc_old.code</a:t>
            </a:r>
            <a:r>
              <a:rPr lang="en-US"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dirty="0">
                <a:latin typeface="Tahoma" panose="020B0604030504040204" pitchFamily="34" charset="0"/>
                <a:ea typeface="Tahoma" panose="020B0604030504040204" pitchFamily="34" charset="0"/>
                <a:cs typeface="Tahoma" panose="020B0604030504040204" pitchFamily="34" charset="0"/>
              </a:rPr>
              <a:t>A new Borough code was generated in relation to it Borough name as it is the primary key to the three dataset</a:t>
            </a:r>
          </a:p>
          <a:p>
            <a:pPr marL="285750" indent="-285750">
              <a:buFont typeface="Wingdings" panose="05000000000000000000" pitchFamily="2" charset="2"/>
              <a:buChar char="v"/>
            </a:pPr>
            <a:r>
              <a:rPr lang="en-US" dirty="0">
                <a:latin typeface="Tahoma" panose="020B0604030504040204" pitchFamily="34" charset="0"/>
                <a:ea typeface="Tahoma" panose="020B0604030504040204" pitchFamily="34" charset="0"/>
                <a:cs typeface="Tahoma" panose="020B0604030504040204" pitchFamily="34" charset="0"/>
              </a:rPr>
              <a:t>Dataset includes 1 dimension &amp; Eight measures (Various Unemployment rates among ethnic groups)</a:t>
            </a:r>
          </a:p>
        </p:txBody>
      </p:sp>
      <p:sp>
        <p:nvSpPr>
          <p:cNvPr id="13" name="TextBox 12">
            <a:extLst>
              <a:ext uri="{FF2B5EF4-FFF2-40B4-BE49-F238E27FC236}">
                <a16:creationId xmlns:a16="http://schemas.microsoft.com/office/drawing/2014/main" id="{1A81148D-0BC1-48A8-86F6-05D8AF5F2A02}"/>
              </a:ext>
            </a:extLst>
          </p:cNvPr>
          <p:cNvSpPr txBox="1"/>
          <p:nvPr/>
        </p:nvSpPr>
        <p:spPr>
          <a:xfrm>
            <a:off x="5921829" y="6621809"/>
            <a:ext cx="6270170" cy="261610"/>
          </a:xfrm>
          <a:prstGeom prst="rect">
            <a:avLst/>
          </a:prstGeom>
          <a:no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Extraction: All datasets (CSV) were loaded into R Studio for transformation &amp; cleaning </a:t>
            </a:r>
          </a:p>
        </p:txBody>
      </p:sp>
      <p:pic>
        <p:nvPicPr>
          <p:cNvPr id="7" name="Picture 6">
            <a:extLst>
              <a:ext uri="{FF2B5EF4-FFF2-40B4-BE49-F238E27FC236}">
                <a16:creationId xmlns:a16="http://schemas.microsoft.com/office/drawing/2014/main" id="{2C05D889-3B91-40FC-AB8E-5E45EACA2070}"/>
              </a:ext>
            </a:extLst>
          </p:cNvPr>
          <p:cNvPicPr>
            <a:picLocks noChangeAspect="1"/>
          </p:cNvPicPr>
          <p:nvPr/>
        </p:nvPicPr>
        <p:blipFill>
          <a:blip r:embed="rId3"/>
          <a:stretch>
            <a:fillRect/>
          </a:stretch>
        </p:blipFill>
        <p:spPr>
          <a:xfrm>
            <a:off x="4597307" y="2246225"/>
            <a:ext cx="3334215" cy="3153793"/>
          </a:xfrm>
          <a:prstGeom prst="rect">
            <a:avLst/>
          </a:prstGeom>
        </p:spPr>
      </p:pic>
      <p:pic>
        <p:nvPicPr>
          <p:cNvPr id="9" name="Picture 8">
            <a:extLst>
              <a:ext uri="{FF2B5EF4-FFF2-40B4-BE49-F238E27FC236}">
                <a16:creationId xmlns:a16="http://schemas.microsoft.com/office/drawing/2014/main" id="{633982BE-19D2-4E77-BA51-4945342E1231}"/>
              </a:ext>
            </a:extLst>
          </p:cNvPr>
          <p:cNvPicPr>
            <a:picLocks noChangeAspect="1"/>
          </p:cNvPicPr>
          <p:nvPr/>
        </p:nvPicPr>
        <p:blipFill>
          <a:blip r:embed="rId4"/>
          <a:stretch>
            <a:fillRect/>
          </a:stretch>
        </p:blipFill>
        <p:spPr>
          <a:xfrm>
            <a:off x="8774563" y="2246225"/>
            <a:ext cx="3326438" cy="3058480"/>
          </a:xfrm>
          <a:prstGeom prst="rect">
            <a:avLst/>
          </a:prstGeom>
        </p:spPr>
      </p:pic>
      <p:pic>
        <p:nvPicPr>
          <p:cNvPr id="12" name="Picture 11">
            <a:extLst>
              <a:ext uri="{FF2B5EF4-FFF2-40B4-BE49-F238E27FC236}">
                <a16:creationId xmlns:a16="http://schemas.microsoft.com/office/drawing/2014/main" id="{3B488A05-7E15-46B7-ADD5-9DA37CCA7AF6}"/>
              </a:ext>
            </a:extLst>
          </p:cNvPr>
          <p:cNvPicPr>
            <a:picLocks noChangeAspect="1"/>
          </p:cNvPicPr>
          <p:nvPr/>
        </p:nvPicPr>
        <p:blipFill>
          <a:blip r:embed="rId5"/>
          <a:stretch>
            <a:fillRect/>
          </a:stretch>
        </p:blipFill>
        <p:spPr>
          <a:xfrm>
            <a:off x="4591088" y="5562206"/>
            <a:ext cx="3414578" cy="952978"/>
          </a:xfrm>
          <a:prstGeom prst="rect">
            <a:avLst/>
          </a:prstGeom>
        </p:spPr>
      </p:pic>
      <p:pic>
        <p:nvPicPr>
          <p:cNvPr id="14" name="Picture 13">
            <a:extLst>
              <a:ext uri="{FF2B5EF4-FFF2-40B4-BE49-F238E27FC236}">
                <a16:creationId xmlns:a16="http://schemas.microsoft.com/office/drawing/2014/main" id="{D1A9697C-FDEA-4013-BA3A-05411C94CEA0}"/>
              </a:ext>
            </a:extLst>
          </p:cNvPr>
          <p:cNvPicPr>
            <a:picLocks noChangeAspect="1"/>
          </p:cNvPicPr>
          <p:nvPr/>
        </p:nvPicPr>
        <p:blipFill>
          <a:blip r:embed="rId6"/>
          <a:stretch>
            <a:fillRect/>
          </a:stretch>
        </p:blipFill>
        <p:spPr>
          <a:xfrm>
            <a:off x="8736992" y="5562206"/>
            <a:ext cx="3401579" cy="952978"/>
          </a:xfrm>
          <a:prstGeom prst="rect">
            <a:avLst/>
          </a:prstGeom>
        </p:spPr>
      </p:pic>
    </p:spTree>
    <p:extLst>
      <p:ext uri="{BB962C8B-B14F-4D97-AF65-F5344CB8AC3E}">
        <p14:creationId xmlns:p14="http://schemas.microsoft.com/office/powerpoint/2010/main" val="416789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1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600"/>
                            </p:stCondLst>
                            <p:childTnLst>
                              <p:par>
                                <p:cTn id="13" presetID="10" presetClass="entr" presetSubtype="0" fill="hold" grpId="0" nodeType="afterEffect">
                                  <p:stCondLst>
                                    <p:cond delay="1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200"/>
                            </p:stCondLst>
                            <p:childTnLst>
                              <p:par>
                                <p:cTn id="17" presetID="10" presetClass="entr" presetSubtype="0" fill="hold" grpId="0" nodeType="afterEffect">
                                  <p:stCondLst>
                                    <p:cond delay="1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800"/>
                            </p:stCondLst>
                            <p:childTnLst>
                              <p:par>
                                <p:cTn id="21" presetID="10" presetClass="entr" presetSubtype="0" fill="hold" grpId="0" nodeType="afterEffect">
                                  <p:stCondLst>
                                    <p:cond delay="1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3400"/>
                            </p:stCondLst>
                            <p:childTnLst>
                              <p:par>
                                <p:cTn id="25" presetID="10" presetClass="entr" presetSubtype="0" fill="hold" grpId="0" nodeType="afterEffect">
                                  <p:stCondLst>
                                    <p:cond delay="1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4000"/>
                            </p:stCondLst>
                            <p:childTnLst>
                              <p:par>
                                <p:cTn id="29" presetID="10" presetClass="entr" presetSubtype="0" fill="hold" nodeType="afterEffect">
                                  <p:stCondLst>
                                    <p:cond delay="1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4600"/>
                            </p:stCondLst>
                            <p:childTnLst>
                              <p:par>
                                <p:cTn id="33" presetID="10" presetClass="entr" presetSubtype="0" fill="hold" grpId="0" nodeType="afterEffect">
                                  <p:stCondLst>
                                    <p:cond delay="1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3" grpId="0"/>
      <p:bldP spid="24" grpId="0" animBg="1"/>
      <p:bldP spid="29" grpId="0" animBg="1"/>
      <p:bldP spid="31" grpId="0" animBg="1"/>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66F1-7C3B-6BC0-25DA-D5ED0C8521F4}"/>
              </a:ext>
            </a:extLst>
          </p:cNvPr>
          <p:cNvSpPr>
            <a:spLocks noGrp="1"/>
          </p:cNvSpPr>
          <p:nvPr>
            <p:ph type="title"/>
          </p:nvPr>
        </p:nvSpPr>
        <p:spPr>
          <a:xfrm>
            <a:off x="0" y="207125"/>
            <a:ext cx="12192000" cy="640080"/>
          </a:xfrm>
          <a:noFill/>
        </p:spPr>
        <p:txBody>
          <a:bodyPr>
            <a:noAutofit/>
          </a:bodyPr>
          <a:lstStyle/>
          <a:p>
            <a:pPr algn="ctr"/>
            <a:r>
              <a:rPr lang="en-US" b="1" dirty="0">
                <a:ln w="0"/>
                <a:latin typeface="Tahoma" panose="020B0604030504040204" pitchFamily="34" charset="0"/>
                <a:ea typeface="Tahoma" panose="020B0604030504040204" pitchFamily="34" charset="0"/>
                <a:cs typeface="Tahoma" panose="020B0604030504040204" pitchFamily="34" charset="0"/>
              </a:rPr>
              <a:t>ETL Process: Data Cleaning &amp; Transformation </a:t>
            </a:r>
            <a:endParaRPr lang="en-IN" b="1" dirty="0">
              <a:ln w="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0A2FE844-0624-4E50-67B4-D2C27FA3CE8A}"/>
              </a:ext>
            </a:extLst>
          </p:cNvPr>
          <p:cNvSpPr txBox="1"/>
          <p:nvPr/>
        </p:nvSpPr>
        <p:spPr>
          <a:xfrm>
            <a:off x="203108" y="1810588"/>
            <a:ext cx="5403144" cy="3544560"/>
          </a:xfrm>
          <a:prstGeom prst="rect">
            <a:avLst/>
          </a:prstGeom>
          <a:noFill/>
        </p:spPr>
        <p:txBody>
          <a:bodyPr wrap="square">
            <a:sp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b="1" i="0" strike="noStrike" kern="0" cap="none" spc="0" baseline="0" dirty="0">
                <a:uFillTx/>
                <a:latin typeface="Tahoma" panose="020B0604030504040204" pitchFamily="34" charset="0"/>
                <a:ea typeface="Tahoma" panose="020B0604030504040204" pitchFamily="34" charset="0"/>
                <a:cs typeface="Tahoma" panose="020B0604030504040204" pitchFamily="34" charset="0"/>
              </a:rPr>
              <a:t>STEPS </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en-ZA" sz="800" kern="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Step 1:  Removed unwanted columns (</a:t>
            </a:r>
            <a:r>
              <a:rPr lang="en-ZA" i="0" u="none" strike="noStrike" kern="0" cap="none" spc="0" baseline="0" dirty="0" err="1">
                <a:uFillTx/>
                <a:latin typeface="Tahoma" panose="020B0604030504040204" pitchFamily="34" charset="0"/>
                <a:ea typeface="Tahoma" panose="020B0604030504040204" pitchFamily="34" charset="0"/>
                <a:cs typeface="Tahoma" panose="020B0604030504040204" pitchFamily="34" charset="0"/>
              </a:rPr>
              <a:t>ward_code_Old</a:t>
            </a: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 </a:t>
            </a:r>
            <a:r>
              <a:rPr lang="en-ZA" i="0" u="none" strike="noStrike" kern="0" cap="none" spc="0" baseline="0" dirty="0" err="1">
                <a:uFillTx/>
                <a:latin typeface="Tahoma" panose="020B0604030504040204" pitchFamily="34" charset="0"/>
                <a:ea typeface="Tahoma" panose="020B0604030504040204" pitchFamily="34" charset="0"/>
                <a:cs typeface="Tahoma" panose="020B0604030504040204" pitchFamily="34" charset="0"/>
              </a:rPr>
              <a:t>PC.Old.code</a:t>
            </a: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a:t>
            </a:r>
            <a:endParaRPr lang="en-ZA" kern="0" dirty="0">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Step 2: </a:t>
            </a:r>
            <a:r>
              <a:rPr lang="en-ZA" kern="0" dirty="0">
                <a:latin typeface="Tahoma" panose="020B0604030504040204" pitchFamily="34" charset="0"/>
                <a:ea typeface="Tahoma" panose="020B0604030504040204" pitchFamily="34" charset="0"/>
                <a:cs typeface="Tahoma" panose="020B0604030504040204" pitchFamily="34" charset="0"/>
              </a:rPr>
              <a:t>Added a new Borough Code as the one in the extracted csv doesn’t correspond with the other datasets</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rPr>
              <a:t>S</a:t>
            </a:r>
            <a:r>
              <a:rPr lang="en-ZA" kern="0" dirty="0">
                <a:latin typeface="Tahoma" panose="020B0604030504040204" pitchFamily="34" charset="0"/>
                <a:ea typeface="Tahoma" panose="020B0604030504040204" pitchFamily="34" charset="0"/>
                <a:cs typeface="Tahoma" panose="020B0604030504040204" pitchFamily="34" charset="0"/>
              </a:rPr>
              <a:t>tep 3: Made sure all Borough Name and Code are in the same format</a:t>
            </a:r>
            <a:endParaRPr lang="en-ZA"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endParaRPr>
          </a:p>
        </p:txBody>
      </p:sp>
      <p:sp>
        <p:nvSpPr>
          <p:cNvPr id="7" name="Title 1">
            <a:extLst>
              <a:ext uri="{FF2B5EF4-FFF2-40B4-BE49-F238E27FC236}">
                <a16:creationId xmlns:a16="http://schemas.microsoft.com/office/drawing/2014/main" id="{9B94E1A2-46E7-4131-A64D-83E0C61E75B0}"/>
              </a:ext>
            </a:extLst>
          </p:cNvPr>
          <p:cNvSpPr txBox="1">
            <a:spLocks/>
          </p:cNvSpPr>
          <p:nvPr/>
        </p:nvSpPr>
        <p:spPr>
          <a:xfrm>
            <a:off x="0" y="803275"/>
            <a:ext cx="3098800" cy="411163"/>
          </a:xfrm>
          <a:prstGeom prst="rect">
            <a:avLst/>
          </a:prstGeom>
          <a:solidFill>
            <a:srgbClr val="FFFF00"/>
          </a:solidFill>
          <a:ln>
            <a:solidFill>
              <a:schemeClr val="accent1"/>
            </a:solidFill>
          </a:ln>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rPr>
              <a:t>London Geographical Dataset</a:t>
            </a:r>
            <a:endParaRPr lang="en-TO"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5ADDDC13-5F53-4608-B1F1-8368DBD65CDE}"/>
              </a:ext>
            </a:extLst>
          </p:cNvPr>
          <p:cNvPicPr>
            <a:picLocks noChangeAspect="1"/>
          </p:cNvPicPr>
          <p:nvPr/>
        </p:nvPicPr>
        <p:blipFill>
          <a:blip r:embed="rId2"/>
          <a:stretch>
            <a:fillRect/>
          </a:stretch>
        </p:blipFill>
        <p:spPr>
          <a:xfrm>
            <a:off x="6585749" y="1214438"/>
            <a:ext cx="5403145" cy="2148181"/>
          </a:xfrm>
          <a:prstGeom prst="rect">
            <a:avLst/>
          </a:prstGeom>
        </p:spPr>
      </p:pic>
      <p:pic>
        <p:nvPicPr>
          <p:cNvPr id="6" name="Picture 5">
            <a:extLst>
              <a:ext uri="{FF2B5EF4-FFF2-40B4-BE49-F238E27FC236}">
                <a16:creationId xmlns:a16="http://schemas.microsoft.com/office/drawing/2014/main" id="{CA2E403A-D8D2-4CA0-8059-CE1C7EC46FB2}"/>
              </a:ext>
            </a:extLst>
          </p:cNvPr>
          <p:cNvPicPr>
            <a:picLocks noChangeAspect="1"/>
          </p:cNvPicPr>
          <p:nvPr/>
        </p:nvPicPr>
        <p:blipFill>
          <a:blip r:embed="rId3"/>
          <a:stretch>
            <a:fillRect/>
          </a:stretch>
        </p:blipFill>
        <p:spPr>
          <a:xfrm>
            <a:off x="6585749" y="3580228"/>
            <a:ext cx="5104468" cy="2894919"/>
          </a:xfrm>
          <a:prstGeom prst="rect">
            <a:avLst/>
          </a:prstGeom>
        </p:spPr>
      </p:pic>
      <p:sp>
        <p:nvSpPr>
          <p:cNvPr id="3" name="Rectangle 2">
            <a:extLst>
              <a:ext uri="{FF2B5EF4-FFF2-40B4-BE49-F238E27FC236}">
                <a16:creationId xmlns:a16="http://schemas.microsoft.com/office/drawing/2014/main" id="{A63F03BE-342A-4F4D-D241-0AB9ABC814BD}"/>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7973297"/>
      </p:ext>
    </p:extLst>
  </p:cSld>
  <p:clrMapOvr>
    <a:masterClrMapping/>
  </p:clrMapOvr>
  <mc:AlternateContent xmlns:mc="http://schemas.openxmlformats.org/markup-compatibility/2006" xmlns:p14="http://schemas.microsoft.com/office/powerpoint/2010/main">
    <mc:Choice Requires="p14">
      <p:transition spd="slow" p14:dur="2000" advTm="40900"/>
    </mc:Choice>
    <mc:Fallback xmlns="">
      <p:transition spd="slow" advTm="4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martArt Placeholder 39" descr="Org chart SmartArt graphic">
            <a:extLst>
              <a:ext uri="{FF2B5EF4-FFF2-40B4-BE49-F238E27FC236}">
                <a16:creationId xmlns:a16="http://schemas.microsoft.com/office/drawing/2014/main" id="{63EB5140-0CD0-D163-1966-7C91B4624795}"/>
              </a:ext>
            </a:extLst>
          </p:cNvPr>
          <p:cNvGraphicFramePr>
            <a:graphicFrameLocks/>
          </p:cNvGraphicFramePr>
          <p:nvPr>
            <p:extLst>
              <p:ext uri="{D42A27DB-BD31-4B8C-83A1-F6EECF244321}">
                <p14:modId xmlns:p14="http://schemas.microsoft.com/office/powerpoint/2010/main" val="3265440410"/>
              </p:ext>
            </p:extLst>
          </p:nvPr>
        </p:nvGraphicFramePr>
        <p:xfrm>
          <a:off x="838200" y="1347109"/>
          <a:ext cx="10515600" cy="371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509CBB05-73B9-A5EB-DAD7-147F4AC8D588}"/>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5174055"/>
      </p:ext>
    </p:extLst>
  </p:cSld>
  <p:clrMapOvr>
    <a:masterClrMapping/>
  </p:clrMapOvr>
  <mc:AlternateContent xmlns:mc="http://schemas.openxmlformats.org/markup-compatibility/2006" xmlns:p14="http://schemas.microsoft.com/office/powerpoint/2010/main">
    <mc:Choice Requires="p14">
      <p:transition spd="slow" p14:dur="2000" advTm="34343"/>
    </mc:Choice>
    <mc:Fallback xmlns="">
      <p:transition spd="slow" advTm="3434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66F1-7C3B-6BC0-25DA-D5ED0C8521F4}"/>
              </a:ext>
            </a:extLst>
          </p:cNvPr>
          <p:cNvSpPr>
            <a:spLocks noGrp="1"/>
          </p:cNvSpPr>
          <p:nvPr>
            <p:ph type="title"/>
          </p:nvPr>
        </p:nvSpPr>
        <p:spPr>
          <a:xfrm>
            <a:off x="461865" y="243060"/>
            <a:ext cx="10515600" cy="640080"/>
          </a:xfrm>
          <a:noFill/>
        </p:spPr>
        <p:txBody>
          <a:bodyPr>
            <a:noAutofit/>
          </a:bodyPr>
          <a:lstStyle/>
          <a:p>
            <a:pPr algn="ctr"/>
            <a:r>
              <a:rPr lang="en-US" b="1" dirty="0">
                <a:ln w="0"/>
                <a:latin typeface="Tahoma" panose="020B0604030504040204" pitchFamily="34" charset="0"/>
                <a:ea typeface="Tahoma" panose="020B0604030504040204" pitchFamily="34" charset="0"/>
                <a:cs typeface="Tahoma" panose="020B0604030504040204" pitchFamily="34" charset="0"/>
              </a:rPr>
              <a:t>ETL Process: Data Loading </a:t>
            </a:r>
            <a:endParaRPr lang="en-IN" b="1" dirty="0">
              <a:ln w="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1AB529C1-68EC-4F4F-8118-ECAE94DE84D6}"/>
              </a:ext>
            </a:extLst>
          </p:cNvPr>
          <p:cNvSpPr/>
          <p:nvPr/>
        </p:nvSpPr>
        <p:spPr>
          <a:xfrm>
            <a:off x="5965996" y="3244334"/>
            <a:ext cx="27924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a:t>
            </a:r>
          </a:p>
        </p:txBody>
      </p:sp>
      <p:pic>
        <p:nvPicPr>
          <p:cNvPr id="17" name="Picture 16">
            <a:extLst>
              <a:ext uri="{FF2B5EF4-FFF2-40B4-BE49-F238E27FC236}">
                <a16:creationId xmlns:a16="http://schemas.microsoft.com/office/drawing/2014/main" id="{880C90D9-45FB-4BFD-A5B5-D03F92CE7BFF}"/>
              </a:ext>
            </a:extLst>
          </p:cNvPr>
          <p:cNvPicPr>
            <a:picLocks noChangeAspect="1"/>
          </p:cNvPicPr>
          <p:nvPr/>
        </p:nvPicPr>
        <p:blipFill>
          <a:blip r:embed="rId2"/>
          <a:stretch>
            <a:fillRect/>
          </a:stretch>
        </p:blipFill>
        <p:spPr>
          <a:xfrm>
            <a:off x="56917" y="1232403"/>
            <a:ext cx="3683241" cy="2181897"/>
          </a:xfrm>
          <a:prstGeom prst="rect">
            <a:avLst/>
          </a:prstGeom>
        </p:spPr>
      </p:pic>
      <p:pic>
        <p:nvPicPr>
          <p:cNvPr id="18" name="Picture 17">
            <a:extLst>
              <a:ext uri="{FF2B5EF4-FFF2-40B4-BE49-F238E27FC236}">
                <a16:creationId xmlns:a16="http://schemas.microsoft.com/office/drawing/2014/main" id="{92EFB547-E87B-471C-B7A4-AD6016DCCDC2}"/>
              </a:ext>
            </a:extLst>
          </p:cNvPr>
          <p:cNvPicPr>
            <a:picLocks noChangeAspect="1"/>
          </p:cNvPicPr>
          <p:nvPr/>
        </p:nvPicPr>
        <p:blipFill>
          <a:blip r:embed="rId3"/>
          <a:stretch>
            <a:fillRect/>
          </a:stretch>
        </p:blipFill>
        <p:spPr>
          <a:xfrm>
            <a:off x="143203" y="4306225"/>
            <a:ext cx="3550468" cy="2274581"/>
          </a:xfrm>
          <a:prstGeom prst="rect">
            <a:avLst/>
          </a:prstGeom>
        </p:spPr>
      </p:pic>
      <p:cxnSp>
        <p:nvCxnSpPr>
          <p:cNvPr id="20" name="Straight Arrow Connector 19">
            <a:extLst>
              <a:ext uri="{FF2B5EF4-FFF2-40B4-BE49-F238E27FC236}">
                <a16:creationId xmlns:a16="http://schemas.microsoft.com/office/drawing/2014/main" id="{14652111-1371-4722-AFEC-14F58C148192}"/>
              </a:ext>
            </a:extLst>
          </p:cNvPr>
          <p:cNvCxnSpPr>
            <a:cxnSpLocks/>
            <a:stCxn id="17" idx="2"/>
            <a:endCxn id="18" idx="0"/>
          </p:cNvCxnSpPr>
          <p:nvPr/>
        </p:nvCxnSpPr>
        <p:spPr>
          <a:xfrm>
            <a:off x="1898538" y="3414300"/>
            <a:ext cx="19899" cy="89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DA29A2-C35D-4188-8B1F-6811C364ACB3}"/>
              </a:ext>
            </a:extLst>
          </p:cNvPr>
          <p:cNvSpPr txBox="1"/>
          <p:nvPr/>
        </p:nvSpPr>
        <p:spPr>
          <a:xfrm>
            <a:off x="3845462" y="1353928"/>
            <a:ext cx="1874203" cy="954107"/>
          </a:xfrm>
          <a:prstGeom prst="rect">
            <a:avLst/>
          </a:prstGeom>
          <a:noFill/>
        </p:spPr>
        <p:txBody>
          <a:bodyPr wrap="square" rtlCol="0">
            <a:spAutoFit/>
          </a:bodyPr>
          <a:lstStyle/>
          <a:p>
            <a:pPr algn="ctr"/>
            <a:r>
              <a:rPr lang="en-US" sz="1400" dirty="0">
                <a:latin typeface="Tahoma" panose="020B0604030504040204" pitchFamily="34" charset="0"/>
                <a:ea typeface="Tahoma" panose="020B0604030504040204" pitchFamily="34" charset="0"/>
                <a:cs typeface="Tahoma" panose="020B0604030504040204" pitchFamily="34" charset="0"/>
              </a:rPr>
              <a:t>Step I: Already cleaned data ready to be moved to HDFS File Manager</a:t>
            </a:r>
          </a:p>
        </p:txBody>
      </p:sp>
      <p:sp>
        <p:nvSpPr>
          <p:cNvPr id="23" name="TextBox 22">
            <a:extLst>
              <a:ext uri="{FF2B5EF4-FFF2-40B4-BE49-F238E27FC236}">
                <a16:creationId xmlns:a16="http://schemas.microsoft.com/office/drawing/2014/main" id="{4C6EC83A-38BF-4066-8A39-CD4DB24B83D3}"/>
              </a:ext>
            </a:extLst>
          </p:cNvPr>
          <p:cNvSpPr txBox="1"/>
          <p:nvPr/>
        </p:nvSpPr>
        <p:spPr>
          <a:xfrm>
            <a:off x="3826133" y="3992118"/>
            <a:ext cx="1510310" cy="954107"/>
          </a:xfrm>
          <a:prstGeom prst="rect">
            <a:avLst/>
          </a:prstGeom>
          <a:noFill/>
        </p:spPr>
        <p:txBody>
          <a:bodyPr wrap="square" rtlCol="0">
            <a:spAutoFit/>
          </a:bodyPr>
          <a:lstStyle/>
          <a:p>
            <a:pPr algn="ctr"/>
            <a:r>
              <a:rPr lang="en-US" sz="1400" dirty="0">
                <a:latin typeface="Tahoma" panose="020B0604030504040204" pitchFamily="34" charset="0"/>
                <a:ea typeface="Tahoma" panose="020B0604030504040204" pitchFamily="34" charset="0"/>
                <a:cs typeface="Tahoma" panose="020B0604030504040204" pitchFamily="34" charset="0"/>
              </a:rPr>
              <a:t>Step II: Our dataset in HDFS FM, Ready to be loaded into HIVE </a:t>
            </a:r>
          </a:p>
        </p:txBody>
      </p:sp>
      <p:cxnSp>
        <p:nvCxnSpPr>
          <p:cNvPr id="25" name="Straight Arrow Connector 24">
            <a:extLst>
              <a:ext uri="{FF2B5EF4-FFF2-40B4-BE49-F238E27FC236}">
                <a16:creationId xmlns:a16="http://schemas.microsoft.com/office/drawing/2014/main" id="{2AE6129D-BDDD-4052-AD36-990BD8D015C7}"/>
              </a:ext>
            </a:extLst>
          </p:cNvPr>
          <p:cNvCxnSpPr/>
          <p:nvPr/>
        </p:nvCxnSpPr>
        <p:spPr>
          <a:xfrm>
            <a:off x="3797549" y="5571930"/>
            <a:ext cx="2168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1CECB7E-64AE-47C1-9822-08BF5DD772B1}"/>
              </a:ext>
            </a:extLst>
          </p:cNvPr>
          <p:cNvPicPr>
            <a:picLocks noChangeAspect="1"/>
          </p:cNvPicPr>
          <p:nvPr/>
        </p:nvPicPr>
        <p:blipFill>
          <a:blip r:embed="rId4"/>
          <a:stretch>
            <a:fillRect/>
          </a:stretch>
        </p:blipFill>
        <p:spPr>
          <a:xfrm>
            <a:off x="5965996" y="4323066"/>
            <a:ext cx="3096057" cy="2257740"/>
          </a:xfrm>
          <a:prstGeom prst="rect">
            <a:avLst/>
          </a:prstGeom>
        </p:spPr>
      </p:pic>
      <p:sp>
        <p:nvSpPr>
          <p:cNvPr id="27" name="TextBox 26">
            <a:extLst>
              <a:ext uri="{FF2B5EF4-FFF2-40B4-BE49-F238E27FC236}">
                <a16:creationId xmlns:a16="http://schemas.microsoft.com/office/drawing/2014/main" id="{ECA981D7-B5E3-4AE5-A987-46925F67A5DA}"/>
              </a:ext>
            </a:extLst>
          </p:cNvPr>
          <p:cNvSpPr txBox="1"/>
          <p:nvPr/>
        </p:nvSpPr>
        <p:spPr>
          <a:xfrm>
            <a:off x="9197890" y="3992118"/>
            <a:ext cx="1637103" cy="1169551"/>
          </a:xfrm>
          <a:prstGeom prst="rect">
            <a:avLst/>
          </a:prstGeom>
          <a:noFill/>
        </p:spPr>
        <p:txBody>
          <a:bodyPr wrap="square" rtlCol="0">
            <a:spAutoFit/>
          </a:bodyPr>
          <a:lstStyle/>
          <a:p>
            <a:pPr algn="ctr"/>
            <a:r>
              <a:rPr lang="en-US" sz="1400" dirty="0">
                <a:latin typeface="Tahoma" panose="020B0604030504040204" pitchFamily="34" charset="0"/>
                <a:ea typeface="Tahoma" panose="020B0604030504040204" pitchFamily="34" charset="0"/>
                <a:cs typeface="Tahoma" panose="020B0604030504040204" pitchFamily="34" charset="0"/>
              </a:rPr>
              <a:t>Step III: A data warehouse was created, ready to take in our datasets</a:t>
            </a:r>
          </a:p>
        </p:txBody>
      </p:sp>
      <p:cxnSp>
        <p:nvCxnSpPr>
          <p:cNvPr id="28" name="Straight Arrow Connector 27">
            <a:extLst>
              <a:ext uri="{FF2B5EF4-FFF2-40B4-BE49-F238E27FC236}">
                <a16:creationId xmlns:a16="http://schemas.microsoft.com/office/drawing/2014/main" id="{64DBAF2B-FE4E-414E-A945-E3375C745CB2}"/>
              </a:ext>
            </a:extLst>
          </p:cNvPr>
          <p:cNvCxnSpPr>
            <a:cxnSpLocks/>
            <a:endCxn id="31" idx="2"/>
          </p:cNvCxnSpPr>
          <p:nvPr/>
        </p:nvCxnSpPr>
        <p:spPr>
          <a:xfrm flipV="1">
            <a:off x="7580411" y="3273509"/>
            <a:ext cx="0" cy="95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A826633-9824-473A-B38F-F5CC33108034}"/>
              </a:ext>
            </a:extLst>
          </p:cNvPr>
          <p:cNvPicPr>
            <a:picLocks noChangeAspect="1"/>
          </p:cNvPicPr>
          <p:nvPr/>
        </p:nvPicPr>
        <p:blipFill>
          <a:blip r:embed="rId5"/>
          <a:stretch>
            <a:fillRect/>
          </a:stretch>
        </p:blipFill>
        <p:spPr>
          <a:xfrm>
            <a:off x="5930273" y="1660997"/>
            <a:ext cx="3300275" cy="1612512"/>
          </a:xfrm>
          <a:prstGeom prst="rect">
            <a:avLst/>
          </a:prstGeom>
        </p:spPr>
      </p:pic>
      <p:sp>
        <p:nvSpPr>
          <p:cNvPr id="32" name="TextBox 31">
            <a:extLst>
              <a:ext uri="{FF2B5EF4-FFF2-40B4-BE49-F238E27FC236}">
                <a16:creationId xmlns:a16="http://schemas.microsoft.com/office/drawing/2014/main" id="{D61B5304-3C16-4561-84EB-FBC260617246}"/>
              </a:ext>
            </a:extLst>
          </p:cNvPr>
          <p:cNvSpPr txBox="1"/>
          <p:nvPr/>
        </p:nvSpPr>
        <p:spPr>
          <a:xfrm>
            <a:off x="9230548" y="1461650"/>
            <a:ext cx="1874203" cy="738664"/>
          </a:xfrm>
          <a:prstGeom prst="rect">
            <a:avLst/>
          </a:prstGeom>
          <a:noFill/>
        </p:spPr>
        <p:txBody>
          <a:bodyPr wrap="square" rtlCol="0">
            <a:spAutoFit/>
          </a:bodyPr>
          <a:lstStyle/>
          <a:p>
            <a:pPr algn="ctr"/>
            <a:r>
              <a:rPr lang="en-US" sz="1400" dirty="0">
                <a:latin typeface="Tahoma" panose="020B0604030504040204" pitchFamily="34" charset="0"/>
                <a:ea typeface="Tahoma" panose="020B0604030504040204" pitchFamily="34" charset="0"/>
                <a:cs typeface="Tahoma" panose="020B0604030504040204" pitchFamily="34" charset="0"/>
              </a:rPr>
              <a:t>Step IV: data stored in the warehouse created</a:t>
            </a:r>
          </a:p>
        </p:txBody>
      </p:sp>
      <p:sp>
        <p:nvSpPr>
          <p:cNvPr id="5" name="Rectangle 4">
            <a:extLst>
              <a:ext uri="{FF2B5EF4-FFF2-40B4-BE49-F238E27FC236}">
                <a16:creationId xmlns:a16="http://schemas.microsoft.com/office/drawing/2014/main" id="{E37BB2C0-EEDB-B2FC-97BC-0731292711A5}"/>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1283101"/>
      </p:ext>
    </p:extLst>
  </p:cSld>
  <p:clrMapOvr>
    <a:masterClrMapping/>
  </p:clrMapOvr>
  <mc:AlternateContent xmlns:mc="http://schemas.openxmlformats.org/markup-compatibility/2006" xmlns:p14="http://schemas.microsoft.com/office/powerpoint/2010/main">
    <mc:Choice Requires="p14">
      <p:transition spd="slow" p14:dur="2000" advTm="40900"/>
    </mc:Choice>
    <mc:Fallback xmlns="">
      <p:transition spd="slow" advTm="409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66F1-7C3B-6BC0-25DA-D5ED0C8521F4}"/>
              </a:ext>
            </a:extLst>
          </p:cNvPr>
          <p:cNvSpPr>
            <a:spLocks noGrp="1"/>
          </p:cNvSpPr>
          <p:nvPr>
            <p:ph type="title"/>
          </p:nvPr>
        </p:nvSpPr>
        <p:spPr>
          <a:xfrm>
            <a:off x="420713" y="214038"/>
            <a:ext cx="10515600" cy="640080"/>
          </a:xfrm>
          <a:noFill/>
        </p:spPr>
        <p:txBody>
          <a:bodyPr>
            <a:normAutofit/>
          </a:bodyPr>
          <a:lstStyle/>
          <a:p>
            <a:pPr algn="ctr"/>
            <a:r>
              <a:rPr lang="en-US" b="1" dirty="0">
                <a:ln w="0"/>
                <a:latin typeface="Tahoma" panose="020B0604030504040204" pitchFamily="34" charset="0"/>
                <a:ea typeface="Tahoma" panose="020B0604030504040204" pitchFamily="34" charset="0"/>
                <a:cs typeface="Tahoma" panose="020B0604030504040204" pitchFamily="34" charset="0"/>
              </a:rPr>
              <a:t>DATA QUALITY &amp; VALIDITY CHECK </a:t>
            </a:r>
            <a:endParaRPr lang="en-IN" b="1" dirty="0">
              <a:ln w="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CCC0BF7D-E62E-41D3-8A47-17D78D7B6F13}"/>
              </a:ext>
            </a:extLst>
          </p:cNvPr>
          <p:cNvSpPr txBox="1">
            <a:spLocks/>
          </p:cNvSpPr>
          <p:nvPr/>
        </p:nvSpPr>
        <p:spPr>
          <a:xfrm>
            <a:off x="0" y="803275"/>
            <a:ext cx="3928188" cy="484347"/>
          </a:xfrm>
          <a:prstGeom prst="rect">
            <a:avLst/>
          </a:prstGeom>
          <a:solidFill>
            <a:srgbClr val="FFFF00"/>
          </a:solidFill>
          <a:ln>
            <a:solidFill>
              <a:schemeClr val="accent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rPr>
              <a:t>Checking for Missing Data</a:t>
            </a:r>
            <a:endParaRPr lang="en-TO"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5E540FB8-7E72-4016-854E-9C655F91BD6E}"/>
              </a:ext>
            </a:extLst>
          </p:cNvPr>
          <p:cNvPicPr>
            <a:picLocks noChangeAspect="1"/>
          </p:cNvPicPr>
          <p:nvPr/>
        </p:nvPicPr>
        <p:blipFill>
          <a:blip r:embed="rId2"/>
          <a:stretch>
            <a:fillRect/>
          </a:stretch>
        </p:blipFill>
        <p:spPr>
          <a:xfrm>
            <a:off x="102628" y="1569540"/>
            <a:ext cx="8901413" cy="724001"/>
          </a:xfrm>
          <a:prstGeom prst="rect">
            <a:avLst/>
          </a:prstGeom>
        </p:spPr>
      </p:pic>
      <p:sp>
        <p:nvSpPr>
          <p:cNvPr id="8" name="Rectangle 7">
            <a:extLst>
              <a:ext uri="{FF2B5EF4-FFF2-40B4-BE49-F238E27FC236}">
                <a16:creationId xmlns:a16="http://schemas.microsoft.com/office/drawing/2014/main" id="{14D992F8-F313-461C-94E7-2259A0F73A77}"/>
              </a:ext>
            </a:extLst>
          </p:cNvPr>
          <p:cNvSpPr/>
          <p:nvPr/>
        </p:nvSpPr>
        <p:spPr>
          <a:xfrm>
            <a:off x="7109927" y="1569540"/>
            <a:ext cx="1894114" cy="3292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Crime Data</a:t>
            </a:r>
          </a:p>
        </p:txBody>
      </p:sp>
      <p:pic>
        <p:nvPicPr>
          <p:cNvPr id="5" name="Picture 4">
            <a:extLst>
              <a:ext uri="{FF2B5EF4-FFF2-40B4-BE49-F238E27FC236}">
                <a16:creationId xmlns:a16="http://schemas.microsoft.com/office/drawing/2014/main" id="{6F851025-2E8E-47C0-8C71-543C26963136}"/>
              </a:ext>
            </a:extLst>
          </p:cNvPr>
          <p:cNvPicPr>
            <a:picLocks noChangeAspect="1"/>
          </p:cNvPicPr>
          <p:nvPr/>
        </p:nvPicPr>
        <p:blipFill>
          <a:blip r:embed="rId3"/>
          <a:stretch>
            <a:fillRect/>
          </a:stretch>
        </p:blipFill>
        <p:spPr>
          <a:xfrm>
            <a:off x="102627" y="2775494"/>
            <a:ext cx="8901413" cy="649459"/>
          </a:xfrm>
          <a:prstGeom prst="rect">
            <a:avLst/>
          </a:prstGeom>
        </p:spPr>
      </p:pic>
      <p:sp>
        <p:nvSpPr>
          <p:cNvPr id="11" name="Rectangle 10">
            <a:extLst>
              <a:ext uri="{FF2B5EF4-FFF2-40B4-BE49-F238E27FC236}">
                <a16:creationId xmlns:a16="http://schemas.microsoft.com/office/drawing/2014/main" id="{9641916E-134A-4DED-8F1B-9DADDBAB74A3}"/>
              </a:ext>
            </a:extLst>
          </p:cNvPr>
          <p:cNvSpPr/>
          <p:nvPr/>
        </p:nvSpPr>
        <p:spPr>
          <a:xfrm>
            <a:off x="6718040" y="2774858"/>
            <a:ext cx="2286000" cy="3292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Unemployment Data</a:t>
            </a:r>
          </a:p>
        </p:txBody>
      </p:sp>
      <p:pic>
        <p:nvPicPr>
          <p:cNvPr id="7" name="Picture 6">
            <a:extLst>
              <a:ext uri="{FF2B5EF4-FFF2-40B4-BE49-F238E27FC236}">
                <a16:creationId xmlns:a16="http://schemas.microsoft.com/office/drawing/2014/main" id="{2960DA53-E780-4874-A986-2DA52FCD4C2C}"/>
              </a:ext>
            </a:extLst>
          </p:cNvPr>
          <p:cNvPicPr>
            <a:picLocks noChangeAspect="1"/>
          </p:cNvPicPr>
          <p:nvPr/>
        </p:nvPicPr>
        <p:blipFill>
          <a:blip r:embed="rId4"/>
          <a:stretch>
            <a:fillRect/>
          </a:stretch>
        </p:blipFill>
        <p:spPr>
          <a:xfrm>
            <a:off x="102627" y="3867554"/>
            <a:ext cx="8901536" cy="649458"/>
          </a:xfrm>
          <a:prstGeom prst="rect">
            <a:avLst/>
          </a:prstGeom>
        </p:spPr>
      </p:pic>
      <p:sp>
        <p:nvSpPr>
          <p:cNvPr id="12" name="Rectangle 11">
            <a:extLst>
              <a:ext uri="{FF2B5EF4-FFF2-40B4-BE49-F238E27FC236}">
                <a16:creationId xmlns:a16="http://schemas.microsoft.com/office/drawing/2014/main" id="{BF2B2D2C-8CB9-4324-8F94-1EC861885165}"/>
              </a:ext>
            </a:extLst>
          </p:cNvPr>
          <p:cNvSpPr/>
          <p:nvPr/>
        </p:nvSpPr>
        <p:spPr>
          <a:xfrm>
            <a:off x="6957532" y="3877234"/>
            <a:ext cx="2046508" cy="3292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Geographic Data</a:t>
            </a:r>
          </a:p>
        </p:txBody>
      </p:sp>
      <p:sp>
        <p:nvSpPr>
          <p:cNvPr id="13" name="TextBox 12">
            <a:extLst>
              <a:ext uri="{FF2B5EF4-FFF2-40B4-BE49-F238E27FC236}">
                <a16:creationId xmlns:a16="http://schemas.microsoft.com/office/drawing/2014/main" id="{46D4A50B-36CA-4A17-A750-A19861752D3F}"/>
              </a:ext>
            </a:extLst>
          </p:cNvPr>
          <p:cNvSpPr txBox="1"/>
          <p:nvPr/>
        </p:nvSpPr>
        <p:spPr>
          <a:xfrm>
            <a:off x="257453" y="5345693"/>
            <a:ext cx="10457895" cy="380760"/>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Tahoma" panose="020B0604030504040204" pitchFamily="34" charset="0"/>
                <a:ea typeface="Tahoma" panose="020B0604030504040204" pitchFamily="34" charset="0"/>
                <a:cs typeface="Tahoma" panose="020B0604030504040204" pitchFamily="34" charset="0"/>
              </a:rPr>
              <a:t>There are zero missing data in the three datasets</a:t>
            </a:r>
          </a:p>
        </p:txBody>
      </p:sp>
      <p:sp>
        <p:nvSpPr>
          <p:cNvPr id="3" name="Rectangle 2">
            <a:extLst>
              <a:ext uri="{FF2B5EF4-FFF2-40B4-BE49-F238E27FC236}">
                <a16:creationId xmlns:a16="http://schemas.microsoft.com/office/drawing/2014/main" id="{301DC012-8E0C-5810-4BCB-C998D05AA40E}"/>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8677961"/>
      </p:ext>
    </p:extLst>
  </p:cSld>
  <p:clrMapOvr>
    <a:masterClrMapping/>
  </p:clrMapOvr>
  <mc:AlternateContent xmlns:mc="http://schemas.openxmlformats.org/markup-compatibility/2006" xmlns:p14="http://schemas.microsoft.com/office/powerpoint/2010/main">
    <mc:Choice Requires="p14">
      <p:transition spd="slow" p14:dur="2000" advTm="40900"/>
    </mc:Choice>
    <mc:Fallback xmlns="">
      <p:transition spd="slow" advTm="4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66F1-7C3B-6BC0-25DA-D5ED0C8521F4}"/>
              </a:ext>
            </a:extLst>
          </p:cNvPr>
          <p:cNvSpPr>
            <a:spLocks noGrp="1"/>
          </p:cNvSpPr>
          <p:nvPr>
            <p:ph type="title"/>
          </p:nvPr>
        </p:nvSpPr>
        <p:spPr>
          <a:xfrm>
            <a:off x="398941" y="189918"/>
            <a:ext cx="10515600" cy="640080"/>
          </a:xfrm>
          <a:noFill/>
        </p:spPr>
        <p:txBody>
          <a:bodyPr>
            <a:normAutofit/>
          </a:bodyPr>
          <a:lstStyle/>
          <a:p>
            <a:pPr algn="ctr"/>
            <a:r>
              <a:rPr lang="en-US" b="1" dirty="0">
                <a:ln w="0"/>
                <a:latin typeface="Tahoma" panose="020B0604030504040204" pitchFamily="34" charset="0"/>
                <a:ea typeface="Tahoma" panose="020B0604030504040204" pitchFamily="34" charset="0"/>
                <a:cs typeface="Tahoma" panose="020B0604030504040204" pitchFamily="34" charset="0"/>
              </a:rPr>
              <a:t>DATA QUALITY &amp; VALIDITY CHECK </a:t>
            </a:r>
            <a:endParaRPr lang="en-IN" b="1" dirty="0">
              <a:ln w="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CCC0BF7D-E62E-41D3-8A47-17D78D7B6F13}"/>
              </a:ext>
            </a:extLst>
          </p:cNvPr>
          <p:cNvSpPr txBox="1">
            <a:spLocks/>
          </p:cNvSpPr>
          <p:nvPr/>
        </p:nvSpPr>
        <p:spPr>
          <a:xfrm>
            <a:off x="0" y="803275"/>
            <a:ext cx="3928188" cy="484347"/>
          </a:xfrm>
          <a:prstGeom prst="rect">
            <a:avLst/>
          </a:prstGeom>
          <a:solidFill>
            <a:srgbClr val="FFFF00"/>
          </a:solidFill>
          <a:ln>
            <a:solidFill>
              <a:schemeClr val="accent1"/>
            </a:solidFill>
          </a:ln>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rPr>
              <a:t>Checking for Duplicate Data</a:t>
            </a:r>
            <a:endParaRPr lang="en-TO"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24C778A7-D43C-469B-8BE6-B5C5E4B25E78}"/>
              </a:ext>
            </a:extLst>
          </p:cNvPr>
          <p:cNvPicPr>
            <a:picLocks noChangeAspect="1"/>
          </p:cNvPicPr>
          <p:nvPr/>
        </p:nvPicPr>
        <p:blipFill>
          <a:blip r:embed="rId2"/>
          <a:stretch>
            <a:fillRect/>
          </a:stretch>
        </p:blipFill>
        <p:spPr>
          <a:xfrm>
            <a:off x="244184" y="4067750"/>
            <a:ext cx="9466404" cy="672739"/>
          </a:xfrm>
          <a:prstGeom prst="rect">
            <a:avLst/>
          </a:prstGeom>
        </p:spPr>
      </p:pic>
      <p:pic>
        <p:nvPicPr>
          <p:cNvPr id="9" name="Picture 8">
            <a:extLst>
              <a:ext uri="{FF2B5EF4-FFF2-40B4-BE49-F238E27FC236}">
                <a16:creationId xmlns:a16="http://schemas.microsoft.com/office/drawing/2014/main" id="{6CB49116-09E9-42A9-8D55-81A4D0AC4B13}"/>
              </a:ext>
            </a:extLst>
          </p:cNvPr>
          <p:cNvPicPr>
            <a:picLocks noChangeAspect="1"/>
          </p:cNvPicPr>
          <p:nvPr/>
        </p:nvPicPr>
        <p:blipFill>
          <a:blip r:embed="rId3"/>
          <a:stretch>
            <a:fillRect/>
          </a:stretch>
        </p:blipFill>
        <p:spPr>
          <a:xfrm>
            <a:off x="244184" y="2953294"/>
            <a:ext cx="9488224" cy="657317"/>
          </a:xfrm>
          <a:prstGeom prst="rect">
            <a:avLst/>
          </a:prstGeom>
        </p:spPr>
      </p:pic>
      <p:pic>
        <p:nvPicPr>
          <p:cNvPr id="13" name="Picture 12">
            <a:extLst>
              <a:ext uri="{FF2B5EF4-FFF2-40B4-BE49-F238E27FC236}">
                <a16:creationId xmlns:a16="http://schemas.microsoft.com/office/drawing/2014/main" id="{D97F212A-3AF0-4D73-BF0E-8CC471AD0956}"/>
              </a:ext>
            </a:extLst>
          </p:cNvPr>
          <p:cNvPicPr>
            <a:picLocks noChangeAspect="1"/>
          </p:cNvPicPr>
          <p:nvPr/>
        </p:nvPicPr>
        <p:blipFill>
          <a:blip r:embed="rId4"/>
          <a:stretch>
            <a:fillRect/>
          </a:stretch>
        </p:blipFill>
        <p:spPr>
          <a:xfrm>
            <a:off x="255094" y="1798471"/>
            <a:ext cx="9488224" cy="666843"/>
          </a:xfrm>
          <a:prstGeom prst="rect">
            <a:avLst/>
          </a:prstGeom>
        </p:spPr>
      </p:pic>
      <p:sp>
        <p:nvSpPr>
          <p:cNvPr id="8" name="Rectangle 7">
            <a:extLst>
              <a:ext uri="{FF2B5EF4-FFF2-40B4-BE49-F238E27FC236}">
                <a16:creationId xmlns:a16="http://schemas.microsoft.com/office/drawing/2014/main" id="{14D992F8-F313-461C-94E7-2259A0F73A77}"/>
              </a:ext>
            </a:extLst>
          </p:cNvPr>
          <p:cNvSpPr/>
          <p:nvPr/>
        </p:nvSpPr>
        <p:spPr>
          <a:xfrm>
            <a:off x="7735080" y="1792354"/>
            <a:ext cx="2008238" cy="29346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Crime Data</a:t>
            </a:r>
          </a:p>
        </p:txBody>
      </p:sp>
      <p:sp>
        <p:nvSpPr>
          <p:cNvPr id="11" name="Rectangle 10">
            <a:extLst>
              <a:ext uri="{FF2B5EF4-FFF2-40B4-BE49-F238E27FC236}">
                <a16:creationId xmlns:a16="http://schemas.microsoft.com/office/drawing/2014/main" id="{9641916E-134A-4DED-8F1B-9DADDBAB74A3}"/>
              </a:ext>
            </a:extLst>
          </p:cNvPr>
          <p:cNvSpPr/>
          <p:nvPr/>
        </p:nvSpPr>
        <p:spPr>
          <a:xfrm>
            <a:off x="7424588" y="2953294"/>
            <a:ext cx="2286000" cy="3292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Unemployment Data</a:t>
            </a:r>
          </a:p>
        </p:txBody>
      </p:sp>
      <p:sp>
        <p:nvSpPr>
          <p:cNvPr id="12" name="Rectangle 11">
            <a:extLst>
              <a:ext uri="{FF2B5EF4-FFF2-40B4-BE49-F238E27FC236}">
                <a16:creationId xmlns:a16="http://schemas.microsoft.com/office/drawing/2014/main" id="{BF2B2D2C-8CB9-4324-8F94-1EC861885165}"/>
              </a:ext>
            </a:extLst>
          </p:cNvPr>
          <p:cNvSpPr/>
          <p:nvPr/>
        </p:nvSpPr>
        <p:spPr>
          <a:xfrm>
            <a:off x="7582686" y="4067750"/>
            <a:ext cx="2160632" cy="3434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Geographic Data</a:t>
            </a:r>
          </a:p>
        </p:txBody>
      </p:sp>
      <p:sp>
        <p:nvSpPr>
          <p:cNvPr id="14" name="TextBox 13">
            <a:extLst>
              <a:ext uri="{FF2B5EF4-FFF2-40B4-BE49-F238E27FC236}">
                <a16:creationId xmlns:a16="http://schemas.microsoft.com/office/drawing/2014/main" id="{05A935A7-F3DA-4762-B285-0CB92920F1C1}"/>
              </a:ext>
            </a:extLst>
          </p:cNvPr>
          <p:cNvSpPr txBox="1"/>
          <p:nvPr/>
        </p:nvSpPr>
        <p:spPr>
          <a:xfrm>
            <a:off x="255094" y="5412449"/>
            <a:ext cx="7590408"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Tahoma" panose="020B0604030504040204" pitchFamily="34" charset="0"/>
                <a:ea typeface="Tahoma" panose="020B0604030504040204" pitchFamily="34" charset="0"/>
                <a:cs typeface="Tahoma" panose="020B0604030504040204" pitchFamily="34" charset="0"/>
              </a:rPr>
              <a:t>The three datasets have no duplicate value</a:t>
            </a:r>
          </a:p>
        </p:txBody>
      </p:sp>
      <p:sp>
        <p:nvSpPr>
          <p:cNvPr id="4" name="Rectangle 3">
            <a:extLst>
              <a:ext uri="{FF2B5EF4-FFF2-40B4-BE49-F238E27FC236}">
                <a16:creationId xmlns:a16="http://schemas.microsoft.com/office/drawing/2014/main" id="{8322124A-DC76-650D-4FF6-20728C29D2C5}"/>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00940352"/>
      </p:ext>
    </p:extLst>
  </p:cSld>
  <p:clrMapOvr>
    <a:masterClrMapping/>
  </p:clrMapOvr>
  <mc:AlternateContent xmlns:mc="http://schemas.openxmlformats.org/markup-compatibility/2006" xmlns:p14="http://schemas.microsoft.com/office/powerpoint/2010/main">
    <mc:Choice Requires="p14">
      <p:transition spd="slow" p14:dur="2000" advTm="40900"/>
    </mc:Choice>
    <mc:Fallback xmlns="">
      <p:transition spd="slow" advTm="4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ABC1FE-E24B-4C35-9340-1C2DA995E712}"/>
              </a:ext>
            </a:extLst>
          </p:cNvPr>
          <p:cNvPicPr>
            <a:picLocks noChangeAspect="1"/>
          </p:cNvPicPr>
          <p:nvPr/>
        </p:nvPicPr>
        <p:blipFill>
          <a:blip r:embed="rId2"/>
          <a:stretch>
            <a:fillRect/>
          </a:stretch>
        </p:blipFill>
        <p:spPr>
          <a:xfrm>
            <a:off x="2502331" y="3642874"/>
            <a:ext cx="6601746" cy="1933845"/>
          </a:xfrm>
          <a:prstGeom prst="rect">
            <a:avLst/>
          </a:prstGeom>
        </p:spPr>
      </p:pic>
      <p:pic>
        <p:nvPicPr>
          <p:cNvPr id="4" name="Picture 3">
            <a:extLst>
              <a:ext uri="{FF2B5EF4-FFF2-40B4-BE49-F238E27FC236}">
                <a16:creationId xmlns:a16="http://schemas.microsoft.com/office/drawing/2014/main" id="{0BDCB505-DFFE-4395-96C4-B3BB9E73C6E9}"/>
              </a:ext>
            </a:extLst>
          </p:cNvPr>
          <p:cNvPicPr>
            <a:picLocks noChangeAspect="1"/>
          </p:cNvPicPr>
          <p:nvPr/>
        </p:nvPicPr>
        <p:blipFill>
          <a:blip r:embed="rId3"/>
          <a:stretch>
            <a:fillRect/>
          </a:stretch>
        </p:blipFill>
        <p:spPr>
          <a:xfrm>
            <a:off x="-1541" y="1633983"/>
            <a:ext cx="5249021" cy="1723164"/>
          </a:xfrm>
          <a:prstGeom prst="rect">
            <a:avLst/>
          </a:prstGeom>
        </p:spPr>
      </p:pic>
      <p:sp>
        <p:nvSpPr>
          <p:cNvPr id="8" name="Rectangle 7">
            <a:extLst>
              <a:ext uri="{FF2B5EF4-FFF2-40B4-BE49-F238E27FC236}">
                <a16:creationId xmlns:a16="http://schemas.microsoft.com/office/drawing/2014/main" id="{14D992F8-F313-461C-94E7-2259A0F73A77}"/>
              </a:ext>
            </a:extLst>
          </p:cNvPr>
          <p:cNvSpPr/>
          <p:nvPr/>
        </p:nvSpPr>
        <p:spPr>
          <a:xfrm>
            <a:off x="3353366" y="1607635"/>
            <a:ext cx="1894114" cy="3292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Crime Data</a:t>
            </a:r>
          </a:p>
        </p:txBody>
      </p:sp>
      <p:sp>
        <p:nvSpPr>
          <p:cNvPr id="2" name="Title 1">
            <a:extLst>
              <a:ext uri="{FF2B5EF4-FFF2-40B4-BE49-F238E27FC236}">
                <a16:creationId xmlns:a16="http://schemas.microsoft.com/office/drawing/2014/main" id="{546F66F1-7C3B-6BC0-25DA-D5ED0C8521F4}"/>
              </a:ext>
            </a:extLst>
          </p:cNvPr>
          <p:cNvSpPr>
            <a:spLocks noGrp="1"/>
          </p:cNvSpPr>
          <p:nvPr>
            <p:ph type="title"/>
          </p:nvPr>
        </p:nvSpPr>
        <p:spPr>
          <a:xfrm>
            <a:off x="409827" y="197508"/>
            <a:ext cx="10515600" cy="640080"/>
          </a:xfrm>
          <a:noFill/>
        </p:spPr>
        <p:txBody>
          <a:bodyPr>
            <a:normAutofit/>
          </a:bodyPr>
          <a:lstStyle/>
          <a:p>
            <a:pPr algn="ctr"/>
            <a:r>
              <a:rPr lang="en-US" b="1" dirty="0">
                <a:ln w="0"/>
                <a:latin typeface="Tahoma" panose="020B0604030504040204" pitchFamily="34" charset="0"/>
                <a:ea typeface="Tahoma" panose="020B0604030504040204" pitchFamily="34" charset="0"/>
                <a:cs typeface="Tahoma" panose="020B0604030504040204" pitchFamily="34" charset="0"/>
              </a:rPr>
              <a:t>DATA QUALITY &amp; VALIDITY CHECK </a:t>
            </a:r>
            <a:endParaRPr lang="en-IN" b="1" dirty="0">
              <a:ln w="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CCC0BF7D-E62E-41D3-8A47-17D78D7B6F13}"/>
              </a:ext>
            </a:extLst>
          </p:cNvPr>
          <p:cNvSpPr txBox="1">
            <a:spLocks/>
          </p:cNvSpPr>
          <p:nvPr/>
        </p:nvSpPr>
        <p:spPr>
          <a:xfrm>
            <a:off x="0" y="803275"/>
            <a:ext cx="3928188" cy="484347"/>
          </a:xfrm>
          <a:prstGeom prst="rect">
            <a:avLst/>
          </a:prstGeom>
          <a:solidFill>
            <a:srgbClr val="FFFF00"/>
          </a:solidFill>
          <a:ln>
            <a:solidFill>
              <a:schemeClr val="accent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rPr>
              <a:t>Checking for Datatypes</a:t>
            </a:r>
            <a:endParaRPr lang="en-TO"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BF2B2D2C-8CB9-4324-8F94-1EC861885165}"/>
              </a:ext>
            </a:extLst>
          </p:cNvPr>
          <p:cNvSpPr/>
          <p:nvPr/>
        </p:nvSpPr>
        <p:spPr>
          <a:xfrm>
            <a:off x="7057569" y="3642874"/>
            <a:ext cx="2046508" cy="3292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Geographic Data</a:t>
            </a:r>
          </a:p>
        </p:txBody>
      </p:sp>
      <p:pic>
        <p:nvPicPr>
          <p:cNvPr id="5" name="Picture 4">
            <a:extLst>
              <a:ext uri="{FF2B5EF4-FFF2-40B4-BE49-F238E27FC236}">
                <a16:creationId xmlns:a16="http://schemas.microsoft.com/office/drawing/2014/main" id="{8972D71D-F813-4391-8D0D-D7206CFA34BA}"/>
              </a:ext>
            </a:extLst>
          </p:cNvPr>
          <p:cNvPicPr>
            <a:picLocks noChangeAspect="1"/>
          </p:cNvPicPr>
          <p:nvPr/>
        </p:nvPicPr>
        <p:blipFill>
          <a:blip r:embed="rId4"/>
          <a:stretch>
            <a:fillRect/>
          </a:stretch>
        </p:blipFill>
        <p:spPr>
          <a:xfrm>
            <a:off x="7798501" y="1607806"/>
            <a:ext cx="3920753" cy="1719629"/>
          </a:xfrm>
          <a:prstGeom prst="rect">
            <a:avLst/>
          </a:prstGeom>
        </p:spPr>
      </p:pic>
      <p:sp>
        <p:nvSpPr>
          <p:cNvPr id="11" name="Rectangle 10">
            <a:extLst>
              <a:ext uri="{FF2B5EF4-FFF2-40B4-BE49-F238E27FC236}">
                <a16:creationId xmlns:a16="http://schemas.microsoft.com/office/drawing/2014/main" id="{9641916E-134A-4DED-8F1B-9DADDBAB74A3}"/>
              </a:ext>
            </a:extLst>
          </p:cNvPr>
          <p:cNvSpPr/>
          <p:nvPr/>
        </p:nvSpPr>
        <p:spPr>
          <a:xfrm>
            <a:off x="9709429" y="1592186"/>
            <a:ext cx="2009825" cy="28594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Unemployment</a:t>
            </a:r>
          </a:p>
        </p:txBody>
      </p:sp>
      <p:sp>
        <p:nvSpPr>
          <p:cNvPr id="14" name="TextBox 13">
            <a:extLst>
              <a:ext uri="{FF2B5EF4-FFF2-40B4-BE49-F238E27FC236}">
                <a16:creationId xmlns:a16="http://schemas.microsoft.com/office/drawing/2014/main" id="{DF7EB507-9D46-473B-9AA3-6E9B44843E72}"/>
              </a:ext>
            </a:extLst>
          </p:cNvPr>
          <p:cNvSpPr txBox="1"/>
          <p:nvPr/>
        </p:nvSpPr>
        <p:spPr>
          <a:xfrm>
            <a:off x="409827" y="5892154"/>
            <a:ext cx="9765437"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Tahoma" panose="020B0604030504040204" pitchFamily="34" charset="0"/>
                <a:ea typeface="Tahoma" panose="020B0604030504040204" pitchFamily="34" charset="0"/>
                <a:cs typeface="Tahoma" panose="020B0604030504040204" pitchFamily="34" charset="0"/>
              </a:rPr>
              <a:t>The three dataset have their datatypes matched correctly, as the dimensions are in &lt;</a:t>
            </a:r>
            <a:r>
              <a:rPr lang="en-US" dirty="0" err="1">
                <a:latin typeface="Tahoma" panose="020B0604030504040204" pitchFamily="34" charset="0"/>
                <a:ea typeface="Tahoma" panose="020B0604030504040204" pitchFamily="34" charset="0"/>
                <a:cs typeface="Tahoma" panose="020B0604030504040204" pitchFamily="34" charset="0"/>
              </a:rPr>
              <a:t>chr</a:t>
            </a:r>
            <a:r>
              <a:rPr lang="en-US" dirty="0">
                <a:latin typeface="Tahoma" panose="020B0604030504040204" pitchFamily="34" charset="0"/>
                <a:ea typeface="Tahoma" panose="020B0604030504040204" pitchFamily="34" charset="0"/>
                <a:cs typeface="Tahoma" panose="020B0604030504040204" pitchFamily="34" charset="0"/>
              </a:rPr>
              <a:t>&gt; datatypes while the one in measures are in &lt;</a:t>
            </a:r>
            <a:r>
              <a:rPr lang="en-US" dirty="0" err="1">
                <a:latin typeface="Tahoma" panose="020B0604030504040204" pitchFamily="34" charset="0"/>
                <a:ea typeface="Tahoma" panose="020B0604030504040204" pitchFamily="34" charset="0"/>
                <a:cs typeface="Tahoma" panose="020B0604030504040204" pitchFamily="34" charset="0"/>
              </a:rPr>
              <a:t>dbl</a:t>
            </a:r>
            <a:r>
              <a:rPr lang="en-US" dirty="0">
                <a:latin typeface="Tahoma" panose="020B0604030504040204" pitchFamily="34" charset="0"/>
                <a:ea typeface="Tahoma" panose="020B0604030504040204" pitchFamily="34" charset="0"/>
                <a:cs typeface="Tahoma" panose="020B0604030504040204" pitchFamily="34" charset="0"/>
              </a:rPr>
              <a:t>&gt; and &lt;int&gt;</a:t>
            </a:r>
          </a:p>
        </p:txBody>
      </p:sp>
      <p:sp>
        <p:nvSpPr>
          <p:cNvPr id="3" name="Rectangle 2">
            <a:extLst>
              <a:ext uri="{FF2B5EF4-FFF2-40B4-BE49-F238E27FC236}">
                <a16:creationId xmlns:a16="http://schemas.microsoft.com/office/drawing/2014/main" id="{1B53452B-7226-EC82-F1A0-BF144DBE50F9}"/>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8254310"/>
      </p:ext>
    </p:extLst>
  </p:cSld>
  <p:clrMapOvr>
    <a:masterClrMapping/>
  </p:clrMapOvr>
  <mc:AlternateContent xmlns:mc="http://schemas.openxmlformats.org/markup-compatibility/2006" xmlns:p14="http://schemas.microsoft.com/office/powerpoint/2010/main">
    <mc:Choice Requires="p14">
      <p:transition spd="slow" p14:dur="2000" advTm="40900"/>
    </mc:Choice>
    <mc:Fallback xmlns="">
      <p:transition spd="slow" advTm="4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5F30C6-0B6F-4B34-98DA-9D22D895F1E6}"/>
              </a:ext>
            </a:extLst>
          </p:cNvPr>
          <p:cNvPicPr>
            <a:picLocks noChangeAspect="1"/>
          </p:cNvPicPr>
          <p:nvPr/>
        </p:nvPicPr>
        <p:blipFill>
          <a:blip r:embed="rId3"/>
          <a:stretch>
            <a:fillRect/>
          </a:stretch>
        </p:blipFill>
        <p:spPr>
          <a:xfrm>
            <a:off x="132659" y="3610264"/>
            <a:ext cx="9392961" cy="1428949"/>
          </a:xfrm>
          <a:prstGeom prst="rect">
            <a:avLst/>
          </a:prstGeom>
        </p:spPr>
      </p:pic>
      <p:pic>
        <p:nvPicPr>
          <p:cNvPr id="4" name="Picture 3">
            <a:extLst>
              <a:ext uri="{FF2B5EF4-FFF2-40B4-BE49-F238E27FC236}">
                <a16:creationId xmlns:a16="http://schemas.microsoft.com/office/drawing/2014/main" id="{FA87D159-A849-49D2-BCCA-D5C979C94E0C}"/>
              </a:ext>
            </a:extLst>
          </p:cNvPr>
          <p:cNvPicPr>
            <a:picLocks noChangeAspect="1"/>
          </p:cNvPicPr>
          <p:nvPr/>
        </p:nvPicPr>
        <p:blipFill>
          <a:blip r:embed="rId4"/>
          <a:stretch>
            <a:fillRect/>
          </a:stretch>
        </p:blipFill>
        <p:spPr>
          <a:xfrm>
            <a:off x="104668" y="1503688"/>
            <a:ext cx="9745435" cy="1676634"/>
          </a:xfrm>
          <a:prstGeom prst="rect">
            <a:avLst/>
          </a:prstGeom>
        </p:spPr>
      </p:pic>
      <p:sp>
        <p:nvSpPr>
          <p:cNvPr id="2" name="Title 1">
            <a:extLst>
              <a:ext uri="{FF2B5EF4-FFF2-40B4-BE49-F238E27FC236}">
                <a16:creationId xmlns:a16="http://schemas.microsoft.com/office/drawing/2014/main" id="{546F66F1-7C3B-6BC0-25DA-D5ED0C8521F4}"/>
              </a:ext>
            </a:extLst>
          </p:cNvPr>
          <p:cNvSpPr>
            <a:spLocks noGrp="1"/>
          </p:cNvSpPr>
          <p:nvPr>
            <p:ph type="title"/>
          </p:nvPr>
        </p:nvSpPr>
        <p:spPr>
          <a:xfrm>
            <a:off x="837428" y="222452"/>
            <a:ext cx="10515600" cy="640080"/>
          </a:xfrm>
          <a:noFill/>
        </p:spPr>
        <p:txBody>
          <a:bodyPr>
            <a:noAutofit/>
          </a:bodyPr>
          <a:lstStyle/>
          <a:p>
            <a:pPr algn="ctr"/>
            <a:r>
              <a:rPr lang="en-US" b="1" dirty="0">
                <a:ln w="0"/>
                <a:latin typeface="Tahoma" panose="020B0604030504040204" pitchFamily="34" charset="0"/>
                <a:ea typeface="Tahoma" panose="020B0604030504040204" pitchFamily="34" charset="0"/>
                <a:cs typeface="Tahoma" panose="020B0604030504040204" pitchFamily="34" charset="0"/>
              </a:rPr>
              <a:t>DATA QUALITY &amp; VALIDITY CHECK </a:t>
            </a:r>
            <a:endParaRPr lang="en-IN" b="1" dirty="0">
              <a:ln w="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CCC0BF7D-E62E-41D3-8A47-17D78D7B6F13}"/>
              </a:ext>
            </a:extLst>
          </p:cNvPr>
          <p:cNvSpPr txBox="1">
            <a:spLocks/>
          </p:cNvSpPr>
          <p:nvPr/>
        </p:nvSpPr>
        <p:spPr>
          <a:xfrm>
            <a:off x="0" y="803275"/>
            <a:ext cx="2519265" cy="484347"/>
          </a:xfrm>
          <a:prstGeom prst="rect">
            <a:avLst/>
          </a:prstGeom>
          <a:solidFill>
            <a:srgbClr val="FFFF00"/>
          </a:solidFill>
          <a:ln>
            <a:solidFill>
              <a:schemeClr val="accent1"/>
            </a:solid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rPr>
              <a:t>Data Validity Check</a:t>
            </a:r>
            <a:endParaRPr lang="en-TO" sz="1800" dirty="0">
              <a:solidFill>
                <a:schemeClr val="tx1"/>
              </a:solidFill>
              <a:highlight>
                <a:srgbClr val="FFFF00"/>
              </a:highlight>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14D992F8-F313-461C-94E7-2259A0F73A77}"/>
              </a:ext>
            </a:extLst>
          </p:cNvPr>
          <p:cNvSpPr/>
          <p:nvPr/>
        </p:nvSpPr>
        <p:spPr>
          <a:xfrm>
            <a:off x="8108301" y="1503689"/>
            <a:ext cx="1741801" cy="26912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Crime Data</a:t>
            </a:r>
          </a:p>
        </p:txBody>
      </p:sp>
      <p:sp>
        <p:nvSpPr>
          <p:cNvPr id="11" name="Rectangle 10">
            <a:extLst>
              <a:ext uri="{FF2B5EF4-FFF2-40B4-BE49-F238E27FC236}">
                <a16:creationId xmlns:a16="http://schemas.microsoft.com/office/drawing/2014/main" id="{9641916E-134A-4DED-8F1B-9DADDBAB74A3}"/>
              </a:ext>
            </a:extLst>
          </p:cNvPr>
          <p:cNvSpPr/>
          <p:nvPr/>
        </p:nvSpPr>
        <p:spPr>
          <a:xfrm>
            <a:off x="7239620" y="3610264"/>
            <a:ext cx="2286000" cy="3292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ahoma" panose="020B0604030504040204" pitchFamily="34" charset="0"/>
                <a:ea typeface="Tahoma" panose="020B0604030504040204" pitchFamily="34" charset="0"/>
                <a:cs typeface="Tahoma" panose="020B0604030504040204" pitchFamily="34" charset="0"/>
              </a:rPr>
              <a:t>Unemployment Data</a:t>
            </a:r>
          </a:p>
        </p:txBody>
      </p:sp>
      <p:sp>
        <p:nvSpPr>
          <p:cNvPr id="5" name="TextBox 4">
            <a:extLst>
              <a:ext uri="{FF2B5EF4-FFF2-40B4-BE49-F238E27FC236}">
                <a16:creationId xmlns:a16="http://schemas.microsoft.com/office/drawing/2014/main" id="{58FCCD29-285A-4721-B716-8EB7A70DA684}"/>
              </a:ext>
            </a:extLst>
          </p:cNvPr>
          <p:cNvSpPr txBox="1"/>
          <p:nvPr/>
        </p:nvSpPr>
        <p:spPr>
          <a:xfrm>
            <a:off x="9850102" y="1517508"/>
            <a:ext cx="2102412" cy="738664"/>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The crime dataset has it complete year &amp; month 10years (2011 - 2021)</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1C37B451-FC02-49E6-9287-A537F3381F7F}"/>
              </a:ext>
            </a:extLst>
          </p:cNvPr>
          <p:cNvSpPr txBox="1"/>
          <p:nvPr/>
        </p:nvSpPr>
        <p:spPr>
          <a:xfrm>
            <a:off x="9525619" y="3516539"/>
            <a:ext cx="2533721" cy="954107"/>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The unemployment data has it years from 2004 till 2022, the months are also in quarters</a:t>
            </a:r>
          </a:p>
        </p:txBody>
      </p:sp>
      <p:sp>
        <p:nvSpPr>
          <p:cNvPr id="15" name="TextBox 14">
            <a:extLst>
              <a:ext uri="{FF2B5EF4-FFF2-40B4-BE49-F238E27FC236}">
                <a16:creationId xmlns:a16="http://schemas.microsoft.com/office/drawing/2014/main" id="{27586C7B-BB5B-4081-BA4D-19A2D49DD3EC}"/>
              </a:ext>
            </a:extLst>
          </p:cNvPr>
          <p:cNvSpPr txBox="1"/>
          <p:nvPr/>
        </p:nvSpPr>
        <p:spPr>
          <a:xfrm>
            <a:off x="220831" y="5248802"/>
            <a:ext cx="9768743" cy="1323439"/>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The primary dataset is a monthly dataset and passed the 10 years validity check, therefore we doing our analysis from Jan 2012 to Dec 2021</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The secondary dataset is a quarterly month dataset (1: Jan - March,2:Apr - Jun), this was converted so we could have it easy while writing queries, we running our analysis from 1  2012 to 4 2021</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These dates were picked for consistency reason between the dataset</a:t>
            </a:r>
          </a:p>
        </p:txBody>
      </p:sp>
      <p:sp>
        <p:nvSpPr>
          <p:cNvPr id="3" name="Rectangle 2">
            <a:extLst>
              <a:ext uri="{FF2B5EF4-FFF2-40B4-BE49-F238E27FC236}">
                <a16:creationId xmlns:a16="http://schemas.microsoft.com/office/drawing/2014/main" id="{200EC9B1-4DC1-31A7-8A77-BD37925FCA42}"/>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4933928"/>
      </p:ext>
    </p:extLst>
  </p:cSld>
  <p:clrMapOvr>
    <a:masterClrMapping/>
  </p:clrMapOvr>
  <mc:AlternateContent xmlns:mc="http://schemas.openxmlformats.org/markup-compatibility/2006" xmlns:p14="http://schemas.microsoft.com/office/powerpoint/2010/main">
    <mc:Choice Requires="p14">
      <p:transition spd="slow" p14:dur="2000" advTm="40900"/>
    </mc:Choice>
    <mc:Fallback xmlns="">
      <p:transition spd="slow" advTm="4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F99DA6-3D7D-0ACA-1A0D-7DFF4C6FEA0B}"/>
              </a:ext>
            </a:extLst>
          </p:cNvPr>
          <p:cNvGraphicFramePr>
            <a:graphicFrameLocks noGrp="1"/>
          </p:cNvGraphicFramePr>
          <p:nvPr/>
        </p:nvGraphicFramePr>
        <p:xfrm>
          <a:off x="2629681" y="436290"/>
          <a:ext cx="6840848" cy="701040"/>
        </p:xfrm>
        <a:graphic>
          <a:graphicData uri="http://schemas.openxmlformats.org/drawingml/2006/table">
            <a:tbl>
              <a:tblPr firstRow="1" bandRow="1">
                <a:tableStyleId>{5C22544A-7EE6-4342-B048-85BDC9FD1C3A}</a:tableStyleId>
              </a:tblPr>
              <a:tblGrid>
                <a:gridCol w="6840848">
                  <a:extLst>
                    <a:ext uri="{9D8B030D-6E8A-4147-A177-3AD203B41FA5}">
                      <a16:colId xmlns:a16="http://schemas.microsoft.com/office/drawing/2014/main" val="3243099420"/>
                    </a:ext>
                  </a:extLst>
                </a:gridCol>
              </a:tblGrid>
              <a:tr h="675252">
                <a:tc>
                  <a:txBody>
                    <a:bodyPr/>
                    <a:lstStyle/>
                    <a:p>
                      <a:r>
                        <a:rPr lang="en-US" sz="4000" dirty="0">
                          <a:solidFill>
                            <a:schemeClr val="tx1"/>
                          </a:solidFill>
                          <a:latin typeface="Tahoma" panose="020B0604030504040204" pitchFamily="34" charset="0"/>
                          <a:ea typeface="Tahoma" panose="020B0604030504040204" pitchFamily="34" charset="0"/>
                          <a:cs typeface="Tahoma" panose="020B0604030504040204" pitchFamily="34" charset="0"/>
                        </a:rPr>
                        <a:t>DATA VALIDITY TESTING</a:t>
                      </a:r>
                    </a:p>
                  </a:txBody>
                  <a:tcPr>
                    <a:noFill/>
                  </a:tcPr>
                </a:tc>
                <a:extLst>
                  <a:ext uri="{0D108BD9-81ED-4DB2-BD59-A6C34878D82A}">
                    <a16:rowId xmlns:a16="http://schemas.microsoft.com/office/drawing/2014/main" val="1224205031"/>
                  </a:ext>
                </a:extLst>
              </a:tr>
            </a:tbl>
          </a:graphicData>
        </a:graphic>
      </p:graphicFrame>
      <p:graphicFrame>
        <p:nvGraphicFramePr>
          <p:cNvPr id="5" name="Table 4">
            <a:extLst>
              <a:ext uri="{FF2B5EF4-FFF2-40B4-BE49-F238E27FC236}">
                <a16:creationId xmlns:a16="http://schemas.microsoft.com/office/drawing/2014/main" id="{2B8B8F6F-8E3F-5F62-FD1E-F462F7DB93FA}"/>
              </a:ext>
            </a:extLst>
          </p:cNvPr>
          <p:cNvGraphicFramePr>
            <a:graphicFrameLocks noGrp="1"/>
          </p:cNvGraphicFramePr>
          <p:nvPr/>
        </p:nvGraphicFramePr>
        <p:xfrm>
          <a:off x="289249" y="1380930"/>
          <a:ext cx="11521712" cy="822167"/>
        </p:xfrm>
        <a:graphic>
          <a:graphicData uri="http://schemas.openxmlformats.org/drawingml/2006/table">
            <a:tbl>
              <a:tblPr firstRow="1" bandRow="1">
                <a:tableStyleId>{5C22544A-7EE6-4342-B048-85BDC9FD1C3A}</a:tableStyleId>
              </a:tblPr>
              <a:tblGrid>
                <a:gridCol w="1826262">
                  <a:extLst>
                    <a:ext uri="{9D8B030D-6E8A-4147-A177-3AD203B41FA5}">
                      <a16:colId xmlns:a16="http://schemas.microsoft.com/office/drawing/2014/main" val="2045262409"/>
                    </a:ext>
                  </a:extLst>
                </a:gridCol>
                <a:gridCol w="2100889">
                  <a:extLst>
                    <a:ext uri="{9D8B030D-6E8A-4147-A177-3AD203B41FA5}">
                      <a16:colId xmlns:a16="http://schemas.microsoft.com/office/drawing/2014/main" val="4068423868"/>
                    </a:ext>
                  </a:extLst>
                </a:gridCol>
                <a:gridCol w="2513285">
                  <a:extLst>
                    <a:ext uri="{9D8B030D-6E8A-4147-A177-3AD203B41FA5}">
                      <a16:colId xmlns:a16="http://schemas.microsoft.com/office/drawing/2014/main" val="1625939452"/>
                    </a:ext>
                  </a:extLst>
                </a:gridCol>
                <a:gridCol w="1586966">
                  <a:extLst>
                    <a:ext uri="{9D8B030D-6E8A-4147-A177-3AD203B41FA5}">
                      <a16:colId xmlns:a16="http://schemas.microsoft.com/office/drawing/2014/main" val="1705550065"/>
                    </a:ext>
                  </a:extLst>
                </a:gridCol>
                <a:gridCol w="3494310">
                  <a:extLst>
                    <a:ext uri="{9D8B030D-6E8A-4147-A177-3AD203B41FA5}">
                      <a16:colId xmlns:a16="http://schemas.microsoft.com/office/drawing/2014/main" val="3868963238"/>
                    </a:ext>
                  </a:extLst>
                </a:gridCol>
              </a:tblGrid>
              <a:tr h="822167">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Extracted</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Transformed</a:t>
                      </a:r>
                    </a:p>
                  </a:txBody>
                  <a:tcPr/>
                </a:tc>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451457661"/>
                  </a:ext>
                </a:extLst>
              </a:tr>
            </a:tbl>
          </a:graphicData>
        </a:graphic>
      </p:graphicFrame>
      <p:graphicFrame>
        <p:nvGraphicFramePr>
          <p:cNvPr id="6" name="Table 5">
            <a:extLst>
              <a:ext uri="{FF2B5EF4-FFF2-40B4-BE49-F238E27FC236}">
                <a16:creationId xmlns:a16="http://schemas.microsoft.com/office/drawing/2014/main" id="{C568526E-900F-5E48-3C8B-68428E9C5169}"/>
              </a:ext>
            </a:extLst>
          </p:cNvPr>
          <p:cNvGraphicFramePr>
            <a:graphicFrameLocks noGrp="1"/>
          </p:cNvGraphicFramePr>
          <p:nvPr/>
        </p:nvGraphicFramePr>
        <p:xfrm>
          <a:off x="289249" y="2203098"/>
          <a:ext cx="11521712" cy="3247920"/>
        </p:xfrm>
        <a:graphic>
          <a:graphicData uri="http://schemas.openxmlformats.org/drawingml/2006/table">
            <a:tbl>
              <a:tblPr firstRow="1" bandRow="1">
                <a:tableStyleId>{5C22544A-7EE6-4342-B048-85BDC9FD1C3A}</a:tableStyleId>
              </a:tblPr>
              <a:tblGrid>
                <a:gridCol w="1832328">
                  <a:extLst>
                    <a:ext uri="{9D8B030D-6E8A-4147-A177-3AD203B41FA5}">
                      <a16:colId xmlns:a16="http://schemas.microsoft.com/office/drawing/2014/main" val="872903512"/>
                    </a:ext>
                  </a:extLst>
                </a:gridCol>
                <a:gridCol w="1115996">
                  <a:extLst>
                    <a:ext uri="{9D8B030D-6E8A-4147-A177-3AD203B41FA5}">
                      <a16:colId xmlns:a16="http://schemas.microsoft.com/office/drawing/2014/main" val="3435670661"/>
                    </a:ext>
                  </a:extLst>
                </a:gridCol>
                <a:gridCol w="988987">
                  <a:extLst>
                    <a:ext uri="{9D8B030D-6E8A-4147-A177-3AD203B41FA5}">
                      <a16:colId xmlns:a16="http://schemas.microsoft.com/office/drawing/2014/main" val="3107802495"/>
                    </a:ext>
                  </a:extLst>
                </a:gridCol>
                <a:gridCol w="1229360">
                  <a:extLst>
                    <a:ext uri="{9D8B030D-6E8A-4147-A177-3AD203B41FA5}">
                      <a16:colId xmlns:a16="http://schemas.microsoft.com/office/drawing/2014/main" val="530641715"/>
                    </a:ext>
                  </a:extLst>
                </a:gridCol>
                <a:gridCol w="1271786">
                  <a:extLst>
                    <a:ext uri="{9D8B030D-6E8A-4147-A177-3AD203B41FA5}">
                      <a16:colId xmlns:a16="http://schemas.microsoft.com/office/drawing/2014/main" val="404355040"/>
                    </a:ext>
                  </a:extLst>
                </a:gridCol>
                <a:gridCol w="1596504">
                  <a:extLst>
                    <a:ext uri="{9D8B030D-6E8A-4147-A177-3AD203B41FA5}">
                      <a16:colId xmlns:a16="http://schemas.microsoft.com/office/drawing/2014/main" val="2002885689"/>
                    </a:ext>
                  </a:extLst>
                </a:gridCol>
                <a:gridCol w="3486751">
                  <a:extLst>
                    <a:ext uri="{9D8B030D-6E8A-4147-A177-3AD203B41FA5}">
                      <a16:colId xmlns:a16="http://schemas.microsoft.com/office/drawing/2014/main" val="2906607453"/>
                    </a:ext>
                  </a:extLst>
                </a:gridCol>
              </a:tblGrid>
              <a:tr h="432866">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Datasets</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Rows</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Columns</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Rows</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Columns</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Difference</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Comments</a:t>
                      </a:r>
                    </a:p>
                  </a:txBody>
                  <a:tcPr/>
                </a:tc>
                <a:extLst>
                  <a:ext uri="{0D108BD9-81ED-4DB2-BD59-A6C34878D82A}">
                    <a16:rowId xmlns:a16="http://schemas.microsoft.com/office/drawing/2014/main" val="2590420999"/>
                  </a:ext>
                </a:extLst>
              </a:tr>
              <a:tr h="1392080">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London Crime Data</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153,689</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145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238,986</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85,297</a:t>
                      </a:r>
                    </a:p>
                  </a:txBody>
                  <a:tcPr anchor="ctr"/>
                </a:tc>
                <a:tc>
                  <a:txBody>
                    <a:bodyPr/>
                    <a:lstStyle/>
                    <a:p>
                      <a:r>
                        <a:rPr lang="en-GB" sz="1050" b="1" cap="none" spc="0" dirty="0">
                          <a:solidFill>
                            <a:schemeClr val="tx1"/>
                          </a:solidFill>
                          <a:latin typeface="Tahoma" panose="020B0604030504040204" pitchFamily="34" charset="0"/>
                          <a:ea typeface="Tahoma" panose="020B0604030504040204" pitchFamily="34" charset="0"/>
                          <a:cs typeface="Tahoma" panose="020B0604030504040204" pitchFamily="34" charset="0"/>
                        </a:rPr>
                        <a:t>Rows: </a:t>
                      </a:r>
                      <a:r>
                        <a:rPr lang="en-GB" sz="1050" cap="none" spc="0" dirty="0">
                          <a:solidFill>
                            <a:schemeClr val="tx1"/>
                          </a:solidFill>
                          <a:latin typeface="Tahoma" panose="020B0604030504040204" pitchFamily="34" charset="0"/>
                          <a:ea typeface="Tahoma" panose="020B0604030504040204" pitchFamily="34" charset="0"/>
                          <a:cs typeface="Tahoma" panose="020B0604030504040204" pitchFamily="34" charset="0"/>
                        </a:rPr>
                        <a:t>Initially we have Raw Dataset count of 153,689 rows. Based on the business questions we are selecting we have changed some columns like years into rows which results in 238,986 rows.</a:t>
                      </a:r>
                    </a:p>
                    <a:p>
                      <a:endParaRPr lang="en-GB" sz="1050" cap="none" spc="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GB" sz="1050" cap="none" spc="0" dirty="0">
                          <a:solidFill>
                            <a:schemeClr val="tx1"/>
                          </a:solidFill>
                          <a:latin typeface="Tahoma" panose="020B0604030504040204" pitchFamily="34" charset="0"/>
                          <a:ea typeface="Tahoma" panose="020B0604030504040204" pitchFamily="34" charset="0"/>
                          <a:cs typeface="Tahoma" panose="020B0604030504040204" pitchFamily="34" charset="0"/>
                        </a:rPr>
                        <a:t>Total Duplicate Incident numbers &amp; null values are 0.</a:t>
                      </a:r>
                    </a:p>
                    <a:p>
                      <a:endParaRPr lang="en-GB" sz="1050" cap="none" spc="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GB" sz="1050" b="1" cap="none" spc="0" dirty="0">
                          <a:solidFill>
                            <a:schemeClr val="tx1"/>
                          </a:solidFill>
                          <a:latin typeface="Tahoma" panose="020B0604030504040204" pitchFamily="34" charset="0"/>
                          <a:ea typeface="Tahoma" panose="020B0604030504040204" pitchFamily="34" charset="0"/>
                          <a:cs typeface="Tahoma" panose="020B0604030504040204" pitchFamily="34" charset="0"/>
                        </a:rPr>
                        <a:t>Columns: </a:t>
                      </a:r>
                      <a:r>
                        <a:rPr lang="en-GB" sz="1050" b="0" cap="none" spc="0" dirty="0">
                          <a:solidFill>
                            <a:schemeClr val="tx1"/>
                          </a:solidFill>
                          <a:latin typeface="Tahoma" panose="020B0604030504040204" pitchFamily="34" charset="0"/>
                          <a:ea typeface="Tahoma" panose="020B0604030504040204" pitchFamily="34" charset="0"/>
                          <a:cs typeface="Tahoma" panose="020B0604030504040204" pitchFamily="34" charset="0"/>
                        </a:rPr>
                        <a:t>Columns are transposed to rows. </a:t>
                      </a:r>
                      <a:endParaRPr lang="en-US" sz="1050" b="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727896265"/>
                  </a:ext>
                </a:extLst>
              </a:tr>
              <a:tr h="1215760">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London Unemployment Data</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5,898</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78</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2,432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12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3,466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cap="none" spc="0" dirty="0">
                          <a:solidFill>
                            <a:schemeClr val="tx1"/>
                          </a:solidFill>
                          <a:latin typeface="Tahoma" panose="020B0604030504040204" pitchFamily="34" charset="0"/>
                          <a:ea typeface="Tahoma" panose="020B0604030504040204" pitchFamily="34" charset="0"/>
                          <a:cs typeface="Tahoma" panose="020B0604030504040204" pitchFamily="34" charset="0"/>
                        </a:rPr>
                        <a:t>Here, we have 261 duplicate rows and 95,463 null values</a:t>
                      </a:r>
                      <a:endParaRPr lang="en-US" sz="105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052663560"/>
                  </a:ext>
                </a:extLst>
              </a:tr>
            </a:tbl>
          </a:graphicData>
        </a:graphic>
      </p:graphicFrame>
      <p:graphicFrame>
        <p:nvGraphicFramePr>
          <p:cNvPr id="2" name="Table 1">
            <a:extLst>
              <a:ext uri="{FF2B5EF4-FFF2-40B4-BE49-F238E27FC236}">
                <a16:creationId xmlns:a16="http://schemas.microsoft.com/office/drawing/2014/main" id="{47293E60-4188-6DE0-D2E1-D9E84515C31B}"/>
              </a:ext>
            </a:extLst>
          </p:cNvPr>
          <p:cNvGraphicFramePr>
            <a:graphicFrameLocks noGrp="1"/>
          </p:cNvGraphicFramePr>
          <p:nvPr/>
        </p:nvGraphicFramePr>
        <p:xfrm>
          <a:off x="289249" y="5243804"/>
          <a:ext cx="11521713" cy="1371600"/>
        </p:xfrm>
        <a:graphic>
          <a:graphicData uri="http://schemas.openxmlformats.org/drawingml/2006/table">
            <a:tbl>
              <a:tblPr firstRow="1" bandRow="1">
                <a:tableStyleId>{5C22544A-7EE6-4342-B048-85BDC9FD1C3A}</a:tableStyleId>
              </a:tblPr>
              <a:tblGrid>
                <a:gridCol w="1830841">
                  <a:extLst>
                    <a:ext uri="{9D8B030D-6E8A-4147-A177-3AD203B41FA5}">
                      <a16:colId xmlns:a16="http://schemas.microsoft.com/office/drawing/2014/main" val="3220328853"/>
                    </a:ext>
                  </a:extLst>
                </a:gridCol>
                <a:gridCol w="1120558">
                  <a:extLst>
                    <a:ext uri="{9D8B030D-6E8A-4147-A177-3AD203B41FA5}">
                      <a16:colId xmlns:a16="http://schemas.microsoft.com/office/drawing/2014/main" val="1509582755"/>
                    </a:ext>
                  </a:extLst>
                </a:gridCol>
                <a:gridCol w="985912">
                  <a:extLst>
                    <a:ext uri="{9D8B030D-6E8A-4147-A177-3AD203B41FA5}">
                      <a16:colId xmlns:a16="http://schemas.microsoft.com/office/drawing/2014/main" val="2752338502"/>
                    </a:ext>
                  </a:extLst>
                </a:gridCol>
                <a:gridCol w="1239520">
                  <a:extLst>
                    <a:ext uri="{9D8B030D-6E8A-4147-A177-3AD203B41FA5}">
                      <a16:colId xmlns:a16="http://schemas.microsoft.com/office/drawing/2014/main" val="471069091"/>
                    </a:ext>
                  </a:extLst>
                </a:gridCol>
                <a:gridCol w="1270325">
                  <a:extLst>
                    <a:ext uri="{9D8B030D-6E8A-4147-A177-3AD203B41FA5}">
                      <a16:colId xmlns:a16="http://schemas.microsoft.com/office/drawing/2014/main" val="284609012"/>
                    </a:ext>
                  </a:extLst>
                </a:gridCol>
                <a:gridCol w="1589851">
                  <a:extLst>
                    <a:ext uri="{9D8B030D-6E8A-4147-A177-3AD203B41FA5}">
                      <a16:colId xmlns:a16="http://schemas.microsoft.com/office/drawing/2014/main" val="4020810659"/>
                    </a:ext>
                  </a:extLst>
                </a:gridCol>
                <a:gridCol w="3484706">
                  <a:extLst>
                    <a:ext uri="{9D8B030D-6E8A-4147-A177-3AD203B41FA5}">
                      <a16:colId xmlns:a16="http://schemas.microsoft.com/office/drawing/2014/main" val="4164476786"/>
                    </a:ext>
                  </a:extLst>
                </a:gridCol>
              </a:tblGrid>
              <a:tr h="1371600">
                <a:tc>
                  <a:txBody>
                    <a:bodyPr/>
                    <a:lstStyle/>
                    <a:p>
                      <a:pPr algn="ctr"/>
                      <a:r>
                        <a:rPr lang="en-US" b="0" dirty="0">
                          <a:solidFill>
                            <a:schemeClr val="tx1"/>
                          </a:solidFill>
                          <a:latin typeface="Tahoma" panose="020B0604030504040204" pitchFamily="34" charset="0"/>
                          <a:ea typeface="Tahoma" panose="020B0604030504040204" pitchFamily="34" charset="0"/>
                          <a:cs typeface="Tahoma" panose="020B0604030504040204" pitchFamily="34" charset="0"/>
                        </a:rPr>
                        <a:t>London Geographic Data</a:t>
                      </a:r>
                      <a:endParaRPr lang="en-IN"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1">
                        <a:lumMod val="20000"/>
                        <a:lumOff val="80000"/>
                      </a:schemeClr>
                    </a:solidFill>
                  </a:tcPr>
                </a:tc>
                <a:tc>
                  <a:txBody>
                    <a:bodyPr/>
                    <a:lstStyle/>
                    <a:p>
                      <a:pPr algn="ctr"/>
                      <a:r>
                        <a:rPr lang="en-US" b="0" dirty="0">
                          <a:solidFill>
                            <a:schemeClr val="tx1"/>
                          </a:solidFill>
                          <a:latin typeface="Tahoma" panose="020B0604030504040204" pitchFamily="34" charset="0"/>
                          <a:ea typeface="Tahoma" panose="020B0604030504040204" pitchFamily="34" charset="0"/>
                          <a:cs typeface="Tahoma" panose="020B0604030504040204" pitchFamily="34" charset="0"/>
                        </a:rPr>
                        <a:t>4,765</a:t>
                      </a:r>
                      <a:endParaRPr lang="en-IN"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1">
                        <a:lumMod val="20000"/>
                        <a:lumOff val="80000"/>
                      </a:schemeClr>
                    </a:solidFill>
                  </a:tcPr>
                </a:tc>
                <a:tc>
                  <a:txBody>
                    <a:bodyPr/>
                    <a:lstStyle/>
                    <a:p>
                      <a:pPr algn="ctr"/>
                      <a:r>
                        <a:rPr lang="en-US" b="0" dirty="0">
                          <a:solidFill>
                            <a:schemeClr val="tx1"/>
                          </a:solidFill>
                          <a:latin typeface="Tahoma" panose="020B0604030504040204" pitchFamily="34" charset="0"/>
                          <a:ea typeface="Tahoma" panose="020B0604030504040204" pitchFamily="34" charset="0"/>
                          <a:cs typeface="Tahoma" panose="020B0604030504040204" pitchFamily="34" charset="0"/>
                        </a:rPr>
                        <a:t>11</a:t>
                      </a:r>
                      <a:endParaRPr lang="en-IN"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1">
                        <a:lumMod val="20000"/>
                        <a:lumOff val="80000"/>
                      </a:schemeClr>
                    </a:solidFill>
                  </a:tcPr>
                </a:tc>
                <a:tc>
                  <a:txBody>
                    <a:bodyPr/>
                    <a:lstStyle/>
                    <a:p>
                      <a:pPr algn="ctr"/>
                      <a:r>
                        <a:rPr lang="en-US" b="0" dirty="0">
                          <a:solidFill>
                            <a:schemeClr val="tx1"/>
                          </a:solidFill>
                          <a:latin typeface="Tahoma" panose="020B0604030504040204" pitchFamily="34" charset="0"/>
                          <a:ea typeface="Tahoma" panose="020B0604030504040204" pitchFamily="34" charset="0"/>
                          <a:cs typeface="Tahoma" panose="020B0604030504040204" pitchFamily="34" charset="0"/>
                        </a:rPr>
                        <a:t>4,760</a:t>
                      </a:r>
                      <a:endParaRPr lang="en-IN"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1">
                        <a:lumMod val="20000"/>
                        <a:lumOff val="80000"/>
                      </a:schemeClr>
                    </a:solidFill>
                  </a:tcPr>
                </a:tc>
                <a:tc>
                  <a:txBody>
                    <a:bodyPr/>
                    <a:lstStyle/>
                    <a:p>
                      <a:pPr algn="ctr"/>
                      <a:r>
                        <a:rPr lang="en-US" b="0" dirty="0">
                          <a:solidFill>
                            <a:schemeClr val="tx1"/>
                          </a:solidFill>
                          <a:latin typeface="Tahoma" panose="020B0604030504040204" pitchFamily="34" charset="0"/>
                          <a:ea typeface="Tahoma" panose="020B0604030504040204" pitchFamily="34" charset="0"/>
                          <a:cs typeface="Tahoma" panose="020B0604030504040204" pitchFamily="34" charset="0"/>
                        </a:rPr>
                        <a:t>9</a:t>
                      </a:r>
                      <a:endParaRPr lang="en-IN"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1">
                        <a:lumMod val="20000"/>
                        <a:lumOff val="80000"/>
                      </a:schemeClr>
                    </a:solidFill>
                  </a:tcPr>
                </a:tc>
                <a:tc>
                  <a:txBody>
                    <a:bodyPr/>
                    <a:lstStyle/>
                    <a:p>
                      <a:pPr algn="ctr"/>
                      <a:r>
                        <a:rPr lang="en-US" b="0" dirty="0">
                          <a:solidFill>
                            <a:schemeClr val="tx1"/>
                          </a:solidFill>
                          <a:latin typeface="Tahoma" panose="020B0604030504040204" pitchFamily="34" charset="0"/>
                          <a:ea typeface="Tahoma" panose="020B0604030504040204" pitchFamily="34" charset="0"/>
                          <a:cs typeface="Tahoma" panose="020B0604030504040204" pitchFamily="34" charset="0"/>
                        </a:rPr>
                        <a:t>5</a:t>
                      </a:r>
                      <a:endParaRPr lang="en-IN"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b="0" cap="none" spc="0" dirty="0">
                          <a:solidFill>
                            <a:schemeClr val="tx1"/>
                          </a:solidFill>
                          <a:latin typeface="Tahoma" panose="020B0604030504040204" pitchFamily="34" charset="0"/>
                          <a:ea typeface="Tahoma" panose="020B0604030504040204" pitchFamily="34" charset="0"/>
                          <a:cs typeface="Tahoma" panose="020B0604030504040204" pitchFamily="34" charset="0"/>
                        </a:rPr>
                        <a:t>Total Duplicate Incident numbers &amp; null values are 0.</a:t>
                      </a:r>
                    </a:p>
                    <a:p>
                      <a:pPr algn="ctr"/>
                      <a:endParaRPr lang="en-IN"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1">
                        <a:lumMod val="20000"/>
                        <a:lumOff val="80000"/>
                      </a:schemeClr>
                    </a:solidFill>
                  </a:tcPr>
                </a:tc>
                <a:extLst>
                  <a:ext uri="{0D108BD9-81ED-4DB2-BD59-A6C34878D82A}">
                    <a16:rowId xmlns:a16="http://schemas.microsoft.com/office/drawing/2014/main" val="2583321048"/>
                  </a:ext>
                </a:extLst>
              </a:tr>
            </a:tbl>
          </a:graphicData>
        </a:graphic>
      </p:graphicFrame>
      <p:sp>
        <p:nvSpPr>
          <p:cNvPr id="3" name="Rectangle 2">
            <a:extLst>
              <a:ext uri="{FF2B5EF4-FFF2-40B4-BE49-F238E27FC236}">
                <a16:creationId xmlns:a16="http://schemas.microsoft.com/office/drawing/2014/main" id="{2694627D-3403-EC51-DD8A-EA63A9E98109}"/>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24204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18EEEB79-C1C1-E240-C980-835396E4DA06}"/>
              </a:ext>
            </a:extLst>
          </p:cNvPr>
          <p:cNvSpPr>
            <a:spLocks noGrp="1"/>
          </p:cNvSpPr>
          <p:nvPr>
            <p:ph type="title"/>
          </p:nvPr>
        </p:nvSpPr>
        <p:spPr>
          <a:xfrm>
            <a:off x="6305552" y="271088"/>
            <a:ext cx="5576336" cy="640080"/>
          </a:xfrm>
          <a:noFill/>
        </p:spPr>
        <p:txBody>
          <a:bodyPr>
            <a:noAutofit/>
          </a:bodyPr>
          <a:lstStyle/>
          <a:p>
            <a:pPr algn="ctr">
              <a:lnSpc>
                <a:spcPct val="100000"/>
              </a:lnSpc>
            </a:pPr>
            <a:r>
              <a:rPr lang="en-US" sz="2400" b="1" kern="1200" dirty="0">
                <a:latin typeface="Tahoma" panose="020B0604030504040204" pitchFamily="34" charset="0"/>
                <a:ea typeface="Tahoma" panose="020B0604030504040204" pitchFamily="34" charset="0"/>
                <a:cs typeface="Tahoma" panose="020B0604030504040204" pitchFamily="34" charset="0"/>
              </a:rPr>
              <a:t>Constellation Schema</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7" name="Date Placeholder 6">
            <a:extLst>
              <a:ext uri="{FF2B5EF4-FFF2-40B4-BE49-F238E27FC236}">
                <a16:creationId xmlns:a16="http://schemas.microsoft.com/office/drawing/2014/main" id="{38999551-B676-B29F-C875-0A53ED989304}"/>
              </a:ext>
            </a:extLst>
          </p:cNvPr>
          <p:cNvSpPr>
            <a:spLocks noGrp="1"/>
          </p:cNvSpPr>
          <p:nvPr>
            <p:ph type="dt" sz="half" idx="10"/>
          </p:nvPr>
        </p:nvSpPr>
        <p:spPr/>
        <p:txBody>
          <a:bodyPr anchor="ctr">
            <a:normAutofit/>
          </a:bodyPr>
          <a:lstStyle/>
          <a:p>
            <a:pPr>
              <a:spcAft>
                <a:spcPts val="600"/>
              </a:spcAft>
            </a:pPr>
            <a:r>
              <a:rPr lang="en-US" dirty="0"/>
              <a:t>20XX</a:t>
            </a:r>
          </a:p>
        </p:txBody>
      </p:sp>
      <p:sp>
        <p:nvSpPr>
          <p:cNvPr id="32" name="Title 1">
            <a:extLst>
              <a:ext uri="{FF2B5EF4-FFF2-40B4-BE49-F238E27FC236}">
                <a16:creationId xmlns:a16="http://schemas.microsoft.com/office/drawing/2014/main" id="{77DE01A2-BF4F-5EF3-CA26-856AA48D3825}"/>
              </a:ext>
            </a:extLst>
          </p:cNvPr>
          <p:cNvSpPr txBox="1">
            <a:spLocks/>
          </p:cNvSpPr>
          <p:nvPr/>
        </p:nvSpPr>
        <p:spPr>
          <a:xfrm>
            <a:off x="119743" y="285952"/>
            <a:ext cx="6096000" cy="64008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lnSpc>
                <a:spcPct val="100000"/>
              </a:lnSpc>
            </a:pPr>
            <a:r>
              <a:rPr lang="en-US" sz="2400" b="1" dirty="0">
                <a:latin typeface="Tahoma" panose="020B0604030504040204" pitchFamily="34" charset="0"/>
                <a:ea typeface="Tahoma" panose="020B0604030504040204" pitchFamily="34" charset="0"/>
                <a:cs typeface="Tahoma" panose="020B0604030504040204" pitchFamily="34" charset="0"/>
              </a:rPr>
              <a:t>Created Tables in Hive using R Studio</a:t>
            </a:r>
          </a:p>
        </p:txBody>
      </p:sp>
      <p:pic>
        <p:nvPicPr>
          <p:cNvPr id="2" name="Picture 1">
            <a:extLst>
              <a:ext uri="{FF2B5EF4-FFF2-40B4-BE49-F238E27FC236}">
                <a16:creationId xmlns:a16="http://schemas.microsoft.com/office/drawing/2014/main" id="{C4339373-44F4-41F6-9CC5-66BAF56D17D8}"/>
              </a:ext>
            </a:extLst>
          </p:cNvPr>
          <p:cNvPicPr>
            <a:picLocks noChangeAspect="1"/>
          </p:cNvPicPr>
          <p:nvPr/>
        </p:nvPicPr>
        <p:blipFill>
          <a:blip r:embed="rId2"/>
          <a:stretch>
            <a:fillRect/>
          </a:stretch>
        </p:blipFill>
        <p:spPr>
          <a:xfrm>
            <a:off x="310112" y="1039789"/>
            <a:ext cx="5670550" cy="5473609"/>
          </a:xfrm>
          <a:prstGeom prst="rect">
            <a:avLst/>
          </a:prstGeom>
        </p:spPr>
      </p:pic>
      <p:pic>
        <p:nvPicPr>
          <p:cNvPr id="3" name="Picture 2">
            <a:extLst>
              <a:ext uri="{FF2B5EF4-FFF2-40B4-BE49-F238E27FC236}">
                <a16:creationId xmlns:a16="http://schemas.microsoft.com/office/drawing/2014/main" id="{8E0AE6F1-3ECD-4ADF-9695-43C95A500FC8}"/>
              </a:ext>
            </a:extLst>
          </p:cNvPr>
          <p:cNvPicPr>
            <a:picLocks noChangeAspect="1"/>
          </p:cNvPicPr>
          <p:nvPr/>
        </p:nvPicPr>
        <p:blipFill>
          <a:blip r:embed="rId3"/>
          <a:stretch>
            <a:fillRect/>
          </a:stretch>
        </p:blipFill>
        <p:spPr>
          <a:xfrm>
            <a:off x="6305552" y="1053295"/>
            <a:ext cx="5576336" cy="5473609"/>
          </a:xfrm>
          <a:prstGeom prst="rect">
            <a:avLst/>
          </a:prstGeom>
        </p:spPr>
      </p:pic>
      <p:sp>
        <p:nvSpPr>
          <p:cNvPr id="4" name="Rectangle 3">
            <a:extLst>
              <a:ext uri="{FF2B5EF4-FFF2-40B4-BE49-F238E27FC236}">
                <a16:creationId xmlns:a16="http://schemas.microsoft.com/office/drawing/2014/main" id="{C357D79F-2551-1F6D-161A-328C81E91A64}"/>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8123855"/>
      </p:ext>
    </p:extLst>
  </p:cSld>
  <p:clrMapOvr>
    <a:masterClrMapping/>
  </p:clrMapOvr>
  <mc:AlternateContent xmlns:mc="http://schemas.openxmlformats.org/markup-compatibility/2006" xmlns:p14="http://schemas.microsoft.com/office/powerpoint/2010/main">
    <mc:Choice Requires="p14">
      <p:transition spd="slow" p14:dur="2000" advTm="209193"/>
    </mc:Choice>
    <mc:Fallback xmlns="">
      <p:transition spd="slow" advTm="20919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E3C0B-91F4-FD2A-A487-51119C8ADF12}"/>
              </a:ext>
            </a:extLst>
          </p:cNvPr>
          <p:cNvSpPr>
            <a:spLocks noGrp="1"/>
          </p:cNvSpPr>
          <p:nvPr>
            <p:ph type="title"/>
          </p:nvPr>
        </p:nvSpPr>
        <p:spPr>
          <a:xfrm>
            <a:off x="0" y="0"/>
            <a:ext cx="12192000" cy="776605"/>
          </a:xfrm>
          <a:solidFill>
            <a:schemeClr val="accent1">
              <a:lumMod val="40000"/>
              <a:lumOff val="60000"/>
            </a:schemeClr>
          </a:solidFill>
        </p:spPr>
        <p:txBody>
          <a:bodyPr>
            <a:normAutofit/>
          </a:bodyPr>
          <a:lstStyle/>
          <a:p>
            <a:pPr algn="ct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BQ1: What are the monthly total crime counts by Borough in 2018-2021?</a:t>
            </a:r>
            <a:endParaRPr lang="aa-ET"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p:txBody>
          <a:bodyPr/>
          <a:lstStyle/>
          <a:p>
            <a:fld id="{B5CEABB6-07DC-46E8-9B57-56EC44A396E5}" type="slidenum">
              <a:rPr lang="en-US" smtClean="0"/>
              <a:pPr/>
              <a:t>27</a:t>
            </a:fld>
            <a:endParaRPr lang="en-US" dirty="0"/>
          </a:p>
        </p:txBody>
      </p:sp>
      <p:pic>
        <p:nvPicPr>
          <p:cNvPr id="4" name="Picture 3" descr="A graph on a white background">
            <a:extLst>
              <a:ext uri="{FF2B5EF4-FFF2-40B4-BE49-F238E27FC236}">
                <a16:creationId xmlns:a16="http://schemas.microsoft.com/office/drawing/2014/main" id="{67033C51-0DE9-DFA1-4276-83947112389C}"/>
              </a:ext>
            </a:extLst>
          </p:cNvPr>
          <p:cNvPicPr>
            <a:picLocks noChangeAspect="1"/>
          </p:cNvPicPr>
          <p:nvPr/>
        </p:nvPicPr>
        <p:blipFill>
          <a:blip r:embed="rId3"/>
          <a:stretch>
            <a:fillRect/>
          </a:stretch>
        </p:blipFill>
        <p:spPr>
          <a:xfrm>
            <a:off x="0" y="776604"/>
            <a:ext cx="12192000" cy="6081395"/>
          </a:xfrm>
          <a:prstGeom prst="rect">
            <a:avLst/>
          </a:prstGeom>
        </p:spPr>
      </p:pic>
    </p:spTree>
    <p:custDataLst>
      <p:tags r:id="rId1"/>
    </p:custDataLst>
    <p:extLst>
      <p:ext uri="{BB962C8B-B14F-4D97-AF65-F5344CB8AC3E}">
        <p14:creationId xmlns:p14="http://schemas.microsoft.com/office/powerpoint/2010/main" val="2242481571"/>
      </p:ext>
    </p:extLst>
  </p:cSld>
  <p:clrMapOvr>
    <a:masterClrMapping/>
  </p:clrMapOvr>
  <mc:AlternateContent xmlns:mc="http://schemas.openxmlformats.org/markup-compatibility/2006" xmlns:p14="http://schemas.microsoft.com/office/powerpoint/2010/main">
    <mc:Choice Requires="p14">
      <p:transition spd="slow" p14:dur="2000" advTm="24440"/>
    </mc:Choice>
    <mc:Fallback xmlns="">
      <p:transition spd="slow" advTm="2444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E3C0B-91F4-FD2A-A487-51119C8ADF12}"/>
              </a:ext>
            </a:extLst>
          </p:cNvPr>
          <p:cNvSpPr>
            <a:spLocks noGrp="1"/>
          </p:cNvSpPr>
          <p:nvPr>
            <p:ph type="title"/>
          </p:nvPr>
        </p:nvSpPr>
        <p:spPr>
          <a:xfrm>
            <a:off x="0" y="0"/>
            <a:ext cx="12192000" cy="820419"/>
          </a:xfrm>
          <a:solidFill>
            <a:schemeClr val="accent1">
              <a:lumMod val="40000"/>
              <a:lumOff val="60000"/>
            </a:schemeClr>
          </a:solidFill>
        </p:spPr>
        <p:txBody>
          <a:bodyPr>
            <a:normAutofit/>
          </a:bodyPr>
          <a:lstStyle/>
          <a:p>
            <a:pPr algn="ct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BQ2: What is the average Unemployment rate among Ethnic Minorities in Boroughs with Highest Theft from Person Incidents from 2011 – 2021?</a:t>
            </a:r>
            <a:endParaRPr lang="aa-ET"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6" name="Date Placeholder 35">
            <a:extLst>
              <a:ext uri="{FF2B5EF4-FFF2-40B4-BE49-F238E27FC236}">
                <a16:creationId xmlns:a16="http://schemas.microsoft.com/office/drawing/2014/main" id="{D98E03FD-AFE5-462A-8455-5E7B34A57294}"/>
              </a:ext>
            </a:extLst>
          </p:cNvPr>
          <p:cNvSpPr>
            <a:spLocks noGrp="1"/>
          </p:cNvSpPr>
          <p:nvPr>
            <p:ph type="dt" sz="half" idx="10"/>
          </p:nvPr>
        </p:nvSpPr>
        <p:spPr/>
        <p:txBody>
          <a:bodyPr/>
          <a:lstStyle/>
          <a:p>
            <a:r>
              <a:rPr lang="en-US" dirty="0"/>
              <a:t>20XX</a:t>
            </a: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p:txBody>
          <a:bodyPr/>
          <a:lstStyle/>
          <a:p>
            <a:r>
              <a:rPr lang="en-US" dirty="0"/>
              <a:t>Contoso business plan</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p:txBody>
          <a:bodyPr/>
          <a:lstStyle/>
          <a:p>
            <a:fld id="{B5CEABB6-07DC-46E8-9B57-56EC44A396E5}" type="slidenum">
              <a:rPr lang="en-US" smtClean="0"/>
              <a:pPr/>
              <a:t>28</a:t>
            </a:fld>
            <a:endParaRPr lang="en-US" dirty="0"/>
          </a:p>
        </p:txBody>
      </p:sp>
      <p:pic>
        <p:nvPicPr>
          <p:cNvPr id="4" name="Picture 3" descr="A graph with different colored lines">
            <a:extLst>
              <a:ext uri="{FF2B5EF4-FFF2-40B4-BE49-F238E27FC236}">
                <a16:creationId xmlns:a16="http://schemas.microsoft.com/office/drawing/2014/main" id="{8398F8B0-045C-5136-EEF9-C60C0DEB8DFB}"/>
              </a:ext>
            </a:extLst>
          </p:cNvPr>
          <p:cNvPicPr>
            <a:picLocks noChangeAspect="1"/>
          </p:cNvPicPr>
          <p:nvPr/>
        </p:nvPicPr>
        <p:blipFill>
          <a:blip r:embed="rId2"/>
          <a:stretch>
            <a:fillRect/>
          </a:stretch>
        </p:blipFill>
        <p:spPr>
          <a:xfrm>
            <a:off x="0" y="820419"/>
            <a:ext cx="12192000" cy="6037581"/>
          </a:xfrm>
          <a:prstGeom prst="rect">
            <a:avLst/>
          </a:prstGeom>
        </p:spPr>
      </p:pic>
    </p:spTree>
    <p:extLst>
      <p:ext uri="{BB962C8B-B14F-4D97-AF65-F5344CB8AC3E}">
        <p14:creationId xmlns:p14="http://schemas.microsoft.com/office/powerpoint/2010/main" val="2440921038"/>
      </p:ext>
    </p:extLst>
  </p:cSld>
  <p:clrMapOvr>
    <a:masterClrMapping/>
  </p:clrMapOvr>
  <mc:AlternateContent xmlns:mc="http://schemas.openxmlformats.org/markup-compatibility/2006" xmlns:p14="http://schemas.microsoft.com/office/powerpoint/2010/main">
    <mc:Choice Requires="p14">
      <p:transition spd="slow" p14:dur="2000" advTm="28976"/>
    </mc:Choice>
    <mc:Fallback xmlns="">
      <p:transition spd="slow" advTm="2897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E3C0B-91F4-FD2A-A487-51119C8ADF12}"/>
              </a:ext>
            </a:extLst>
          </p:cNvPr>
          <p:cNvSpPr>
            <a:spLocks noGrp="1"/>
          </p:cNvSpPr>
          <p:nvPr>
            <p:ph type="title"/>
          </p:nvPr>
        </p:nvSpPr>
        <p:spPr>
          <a:xfrm>
            <a:off x="16981" y="0"/>
            <a:ext cx="12192000" cy="1030147"/>
          </a:xfrm>
          <a:solidFill>
            <a:schemeClr val="accent1">
              <a:lumMod val="40000"/>
              <a:lumOff val="60000"/>
            </a:schemeClr>
          </a:solidFill>
        </p:spPr>
        <p:txBody>
          <a:bodyPr>
            <a:normAutofit/>
          </a:bodyPr>
          <a:lstStyle/>
          <a:p>
            <a:pPr algn="ct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BQ3: What GLA Constituencies and Boroughs with Lowest Crime Rates from 2016–2021?</a:t>
            </a:r>
            <a:endParaRPr lang="aa-ET"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screenshot of a computer screen">
            <a:extLst>
              <a:ext uri="{FF2B5EF4-FFF2-40B4-BE49-F238E27FC236}">
                <a16:creationId xmlns:a16="http://schemas.microsoft.com/office/drawing/2014/main" id="{CF421AB8-07BD-0434-EFF1-66247C21E2B3}"/>
              </a:ext>
            </a:extLst>
          </p:cNvPr>
          <p:cNvPicPr>
            <a:picLocks noChangeAspect="1"/>
          </p:cNvPicPr>
          <p:nvPr/>
        </p:nvPicPr>
        <p:blipFill>
          <a:blip r:embed="rId3"/>
          <a:stretch>
            <a:fillRect/>
          </a:stretch>
        </p:blipFill>
        <p:spPr>
          <a:xfrm>
            <a:off x="0" y="925890"/>
            <a:ext cx="12192000" cy="5932110"/>
          </a:xfrm>
          <a:prstGeom prst="rect">
            <a:avLst/>
          </a:prstGeom>
        </p:spPr>
      </p:pic>
    </p:spTree>
    <p:custDataLst>
      <p:tags r:id="rId1"/>
    </p:custDataLst>
    <p:extLst>
      <p:ext uri="{BB962C8B-B14F-4D97-AF65-F5344CB8AC3E}">
        <p14:creationId xmlns:p14="http://schemas.microsoft.com/office/powerpoint/2010/main" val="3765096401"/>
      </p:ext>
    </p:extLst>
  </p:cSld>
  <p:clrMapOvr>
    <a:masterClrMapping/>
  </p:clrMapOvr>
  <mc:AlternateContent xmlns:mc="http://schemas.openxmlformats.org/markup-compatibility/2006" xmlns:p14="http://schemas.microsoft.com/office/powerpoint/2010/main">
    <mc:Choice Requires="p14">
      <p:transition spd="slow" p14:dur="2000" advTm="12905"/>
    </mc:Choice>
    <mc:Fallback xmlns="">
      <p:transition spd="slow" advTm="129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200" y="1690688"/>
            <a:ext cx="10488562" cy="4572460"/>
          </a:xfrm>
          <a:solidFill>
            <a:schemeClr val="bg1">
              <a:lumMod val="85000"/>
            </a:schemeClr>
          </a:solidFill>
        </p:spPr>
        <p:txBody>
          <a:bodyPr vert="horz" lIns="91440" tIns="45720" rIns="91440" bIns="45720" rtlCol="0" anchor="t">
            <a:normAutofit/>
          </a:bodyPr>
          <a:lstStyle/>
          <a:p>
            <a:pPr>
              <a:lnSpc>
                <a:spcPct val="100000"/>
              </a:lnSpc>
            </a:pPr>
            <a:r>
              <a:rPr lang="en-US" sz="2800" b="1" dirty="0">
                <a:latin typeface="Tahoma" panose="020B0604030504040204" pitchFamily="34" charset="0"/>
                <a:ea typeface="Tahoma" panose="020B0604030504040204" pitchFamily="34" charset="0"/>
                <a:cs typeface="Tahoma" panose="020B0604030504040204" pitchFamily="34" charset="0"/>
              </a:rPr>
              <a:t>Problem:</a:t>
            </a:r>
          </a:p>
          <a:p>
            <a:r>
              <a:rPr lang="en-US" sz="2000" dirty="0">
                <a:latin typeface="Tahoma" panose="020B0604030504040204" pitchFamily="34" charset="0"/>
                <a:ea typeface="Tahoma" panose="020B0604030504040204" pitchFamily="34" charset="0"/>
                <a:cs typeface="Tahoma" panose="020B0604030504040204" pitchFamily="34" charset="0"/>
              </a:rPr>
              <a:t>The UK government is facing challenges in curbing the rising crime rates. The current law enforcement strategies are falling behind, and this has raised concerns about maintaining public safety. The government has recognized the need for innovative measures and believes that data analytics could offer new insights.</a:t>
            </a:r>
          </a:p>
          <a:p>
            <a:r>
              <a:rPr lang="en-US" sz="2800" b="1" dirty="0">
                <a:latin typeface="Tahoma" panose="020B0604030504040204" pitchFamily="34" charset="0"/>
                <a:ea typeface="Tahoma" panose="020B0604030504040204" pitchFamily="34" charset="0"/>
                <a:cs typeface="Tahoma" panose="020B0604030504040204" pitchFamily="34" charset="0"/>
              </a:rPr>
              <a:t>Solution:</a:t>
            </a:r>
          </a:p>
          <a:p>
            <a:r>
              <a:rPr lang="en-US" sz="2000" dirty="0">
                <a:latin typeface="Tahoma" panose="020B0604030504040204" pitchFamily="34" charset="0"/>
                <a:ea typeface="Tahoma" panose="020B0604030504040204" pitchFamily="34" charset="0"/>
                <a:cs typeface="Tahoma" panose="020B0604030504040204" pitchFamily="34" charset="0"/>
              </a:rPr>
              <a:t>To address this, the UK government has enlisted the expertise of the SHU Data Analytics team. By applying data analytics, the team has begun identifying patterns and trends within different crime categories and the corresponding police force areas. The initial focus is to pinpoint regions of concern. Following this, an in-depth analysis of factors like economic inactivity and social deprivation will be conducted to understand the underlying causes. The goal is to provide well-informed recommendations that could help reduce crime rates going forward.</a:t>
            </a:r>
          </a:p>
        </p:txBody>
      </p:sp>
      <p:sp>
        <p:nvSpPr>
          <p:cNvPr id="6" name="Title 1">
            <a:extLst>
              <a:ext uri="{FF2B5EF4-FFF2-40B4-BE49-F238E27FC236}">
                <a16:creationId xmlns:a16="http://schemas.microsoft.com/office/drawing/2014/main" id="{F33A8EC0-4B5B-7A9C-AA49-4079F83747B3}"/>
              </a:ext>
            </a:extLst>
          </p:cNvPr>
          <p:cNvSpPr txBox="1">
            <a:spLocks/>
          </p:cNvSpPr>
          <p:nvPr/>
        </p:nvSpPr>
        <p:spPr>
          <a:xfrm>
            <a:off x="838200" y="955497"/>
            <a:ext cx="10488562" cy="735191"/>
          </a:xfrm>
          <a:prstGeom prst="rect">
            <a:avLst/>
          </a:prstGeom>
          <a:gradFill>
            <a:gsLst>
              <a:gs pos="0">
                <a:schemeClr val="accent2">
                  <a:lumMod val="60000"/>
                  <a:lumOff val="40000"/>
                </a:schemeClr>
              </a:gs>
              <a:gs pos="74000">
                <a:schemeClr val="accent2">
                  <a:lumMod val="45000"/>
                  <a:lumOff val="55000"/>
                </a:schemeClr>
              </a:gs>
              <a:gs pos="83000">
                <a:schemeClr val="accent2">
                  <a:lumMod val="45000"/>
                  <a:lumOff val="55000"/>
                </a:schemeClr>
              </a:gs>
              <a:gs pos="100000">
                <a:schemeClr val="bg1"/>
              </a:gs>
            </a:gsLst>
            <a:lin ang="5400000" scaled="1"/>
          </a:gradFill>
        </p:spPr>
        <p:txBody>
          <a:bodyPr vert="horz" lIns="91440" tIns="45720" rIns="91440" bIns="45720" rtlCol="0" anchor="t">
            <a:normAutofit/>
          </a:bodyPr>
          <a:lstStyle>
            <a:lvl1pPr algn="l" defTabSz="457200" rtl="0" eaLnBrk="1" latinLnBrk="0" hangingPunct="1">
              <a:spcBef>
                <a:spcPct val="0"/>
              </a:spcBef>
              <a:buNone/>
              <a:defRPr sz="40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dirty="0">
                <a:solidFill>
                  <a:schemeClr val="tx1"/>
                </a:solidFill>
                <a:latin typeface="Tahoma" panose="020B0604030504040204" pitchFamily="34" charset="0"/>
                <a:ea typeface="Tahoma" panose="020B0604030504040204" pitchFamily="34" charset="0"/>
                <a:cs typeface="Tahoma" panose="020B0604030504040204" pitchFamily="34" charset="0"/>
              </a:rPr>
              <a:t>Introduction</a:t>
            </a:r>
          </a:p>
        </p:txBody>
      </p:sp>
      <p:sp>
        <p:nvSpPr>
          <p:cNvPr id="2" name="Rectangle 1">
            <a:extLst>
              <a:ext uri="{FF2B5EF4-FFF2-40B4-BE49-F238E27FC236}">
                <a16:creationId xmlns:a16="http://schemas.microsoft.com/office/drawing/2014/main" id="{A3F4268C-64AE-4496-65B7-B5BD8585892A}"/>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0581112"/>
      </p:ext>
    </p:extLst>
  </p:cSld>
  <p:clrMapOvr>
    <a:masterClrMapping/>
  </p:clrMapOvr>
  <mc:AlternateContent xmlns:mc="http://schemas.openxmlformats.org/markup-compatibility/2006" xmlns:p14="http://schemas.microsoft.com/office/powerpoint/2010/main">
    <mc:Choice Requires="p14">
      <p:transition spd="slow" p14:dur="2000" advTm="108098"/>
    </mc:Choice>
    <mc:Fallback xmlns="">
      <p:transition spd="slow" advTm="10809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92C915-3849-5CA3-2B62-F6184695E9EB}"/>
              </a:ext>
            </a:extLst>
          </p:cNvPr>
          <p:cNvSpPr>
            <a:spLocks noGrp="1"/>
          </p:cNvSpPr>
          <p:nvPr>
            <p:ph type="title"/>
          </p:nvPr>
        </p:nvSpPr>
        <p:spPr>
          <a:xfrm>
            <a:off x="0" y="0"/>
            <a:ext cx="12192000" cy="776605"/>
          </a:xfrm>
          <a:solidFill>
            <a:schemeClr val="accent1">
              <a:lumMod val="40000"/>
              <a:lumOff val="60000"/>
            </a:schemeClr>
          </a:solidFill>
        </p:spPr>
        <p:txBody>
          <a:bodyPr>
            <a:noAutofit/>
          </a:bodyPr>
          <a:lstStyle/>
          <a:p>
            <a:pPr algn="ct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BQ4: What are the quarterly Crime Trends and White UK National Unemployment Rates in High-Crime Boroughs 2018-2020?</a:t>
            </a:r>
            <a:endParaRPr lang="aa-ET" sz="2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A screen shot of a graph">
            <a:extLst>
              <a:ext uri="{FF2B5EF4-FFF2-40B4-BE49-F238E27FC236}">
                <a16:creationId xmlns:a16="http://schemas.microsoft.com/office/drawing/2014/main" id="{5E84B85E-C2BA-D845-A4D2-58B3145C3AF6}"/>
              </a:ext>
            </a:extLst>
          </p:cNvPr>
          <p:cNvPicPr>
            <a:picLocks noChangeAspect="1"/>
          </p:cNvPicPr>
          <p:nvPr/>
        </p:nvPicPr>
        <p:blipFill>
          <a:blip r:embed="rId3"/>
          <a:stretch>
            <a:fillRect/>
          </a:stretch>
        </p:blipFill>
        <p:spPr>
          <a:xfrm>
            <a:off x="0" y="776605"/>
            <a:ext cx="12192000" cy="6124770"/>
          </a:xfrm>
          <a:prstGeom prst="rect">
            <a:avLst/>
          </a:prstGeom>
        </p:spPr>
      </p:pic>
    </p:spTree>
    <p:custDataLst>
      <p:tags r:id="rId1"/>
    </p:custDataLst>
    <p:extLst>
      <p:ext uri="{BB962C8B-B14F-4D97-AF65-F5344CB8AC3E}">
        <p14:creationId xmlns:p14="http://schemas.microsoft.com/office/powerpoint/2010/main" val="673855025"/>
      </p:ext>
    </p:extLst>
  </p:cSld>
  <p:clrMapOvr>
    <a:masterClrMapping/>
  </p:clrMapOvr>
  <mc:AlternateContent xmlns:mc="http://schemas.openxmlformats.org/markup-compatibility/2006" xmlns:p14="http://schemas.microsoft.com/office/powerpoint/2010/main">
    <mc:Choice Requires="p14">
      <p:transition spd="slow" p14:dur="2000" advTm="16248"/>
    </mc:Choice>
    <mc:Fallback xmlns="">
      <p:transition spd="slow" advTm="1624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E3C0B-91F4-FD2A-A487-51119C8ADF12}"/>
              </a:ext>
            </a:extLst>
          </p:cNvPr>
          <p:cNvSpPr>
            <a:spLocks noGrp="1"/>
          </p:cNvSpPr>
          <p:nvPr>
            <p:ph type="title"/>
          </p:nvPr>
        </p:nvSpPr>
        <p:spPr>
          <a:xfrm>
            <a:off x="0" y="0"/>
            <a:ext cx="12192000" cy="776605"/>
          </a:xfrm>
          <a:solidFill>
            <a:schemeClr val="accent1">
              <a:lumMod val="40000"/>
              <a:lumOff val="60000"/>
            </a:schemeClr>
          </a:solidFill>
        </p:spPr>
        <p:txBody>
          <a:bodyPr>
            <a:normAutofit/>
          </a:bodyPr>
          <a:lstStyle/>
          <a:p>
            <a:pPr algn="ctr"/>
            <a:r>
              <a:rPr lang="en-US" sz="2100" b="1" dirty="0">
                <a:solidFill>
                  <a:schemeClr val="bg1"/>
                </a:solidFill>
                <a:latin typeface="Tahoma" panose="020B0604030504040204" pitchFamily="34" charset="0"/>
                <a:ea typeface="Tahoma" panose="020B0604030504040204" pitchFamily="34" charset="0"/>
                <a:cs typeface="Tahoma" panose="020B0604030504040204" pitchFamily="34" charset="0"/>
              </a:rPr>
              <a:t>BQ5: What has the highest Occurring Crime Types by Borough from 2011 to 2021?</a:t>
            </a:r>
            <a:endParaRPr lang="aa-ET" sz="2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p:txBody>
          <a:bodyPr/>
          <a:lstStyle/>
          <a:p>
            <a:fld id="{B5CEABB6-07DC-46E8-9B57-56EC44A396E5}" type="slidenum">
              <a:rPr lang="en-US" smtClean="0"/>
              <a:pPr/>
              <a:t>31</a:t>
            </a:fld>
            <a:endParaRPr lang="en-US" dirty="0"/>
          </a:p>
        </p:txBody>
      </p:sp>
      <p:pic>
        <p:nvPicPr>
          <p:cNvPr id="4" name="Picture 3" descr="A screenshot of a computer">
            <a:extLst>
              <a:ext uri="{FF2B5EF4-FFF2-40B4-BE49-F238E27FC236}">
                <a16:creationId xmlns:a16="http://schemas.microsoft.com/office/drawing/2014/main" id="{D5922955-2E59-C2A6-1818-0EB3C1FEF06A}"/>
              </a:ext>
            </a:extLst>
          </p:cNvPr>
          <p:cNvPicPr>
            <a:picLocks noChangeAspect="1"/>
          </p:cNvPicPr>
          <p:nvPr/>
        </p:nvPicPr>
        <p:blipFill>
          <a:blip r:embed="rId2"/>
          <a:stretch>
            <a:fillRect/>
          </a:stretch>
        </p:blipFill>
        <p:spPr>
          <a:xfrm>
            <a:off x="0" y="776605"/>
            <a:ext cx="12192000" cy="6081395"/>
          </a:xfrm>
          <a:prstGeom prst="rect">
            <a:avLst/>
          </a:prstGeom>
        </p:spPr>
      </p:pic>
    </p:spTree>
    <p:extLst>
      <p:ext uri="{BB962C8B-B14F-4D97-AF65-F5344CB8AC3E}">
        <p14:creationId xmlns:p14="http://schemas.microsoft.com/office/powerpoint/2010/main" val="3563486818"/>
      </p:ext>
    </p:extLst>
  </p:cSld>
  <p:clrMapOvr>
    <a:masterClrMapping/>
  </p:clrMapOvr>
  <mc:AlternateContent xmlns:mc="http://schemas.openxmlformats.org/markup-compatibility/2006" xmlns:p14="http://schemas.microsoft.com/office/powerpoint/2010/main">
    <mc:Choice Requires="p14">
      <p:transition spd="slow" p14:dur="2000" advTm="17226"/>
    </mc:Choice>
    <mc:Fallback xmlns="">
      <p:transition spd="slow" advTm="1722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6D12C-A2E7-3BFD-2CFA-2541A212CBF8}"/>
              </a:ext>
            </a:extLst>
          </p:cNvPr>
          <p:cNvSpPr>
            <a:spLocks noGrp="1"/>
          </p:cNvSpPr>
          <p:nvPr>
            <p:ph type="title"/>
          </p:nvPr>
        </p:nvSpPr>
        <p:spPr>
          <a:xfrm>
            <a:off x="348261" y="502318"/>
            <a:ext cx="11582482" cy="1325563"/>
          </a:xfrm>
          <a:blipFill dpi="0" rotWithShape="1">
            <a:blip r:embed="rId2">
              <a:alphaModFix amt="50000"/>
            </a:blip>
            <a:srcRect/>
            <a:tile tx="0" ty="0" sx="100000" sy="100000" flip="none" algn="tl"/>
          </a:blipFill>
        </p:spPr>
        <p:txBody>
          <a:bodyPr>
            <a:norm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Final Recommendations Based on Project Results</a:t>
            </a:r>
            <a:endParaRPr lang="en-IN" sz="3600" b="1" dirty="0">
              <a:latin typeface="Tahoma" panose="020B0604030504040204" pitchFamily="34" charset="0"/>
              <a:ea typeface="Tahoma" panose="020B0604030504040204" pitchFamily="34" charset="0"/>
              <a:cs typeface="Tahoma" panose="020B0604030504040204" pitchFamily="34" charset="0"/>
            </a:endParaRPr>
          </a:p>
        </p:txBody>
      </p:sp>
      <p:sp>
        <p:nvSpPr>
          <p:cNvPr id="3" name="SmartArt Placeholder 2">
            <a:extLst>
              <a:ext uri="{FF2B5EF4-FFF2-40B4-BE49-F238E27FC236}">
                <a16:creationId xmlns:a16="http://schemas.microsoft.com/office/drawing/2014/main" id="{957EDE82-4D01-1F44-36B0-5A0A1860562B}"/>
              </a:ext>
            </a:extLst>
          </p:cNvPr>
          <p:cNvSpPr>
            <a:spLocks noGrp="1"/>
          </p:cNvSpPr>
          <p:nvPr>
            <p:ph type="dgm" sz="quarter" idx="27"/>
          </p:nvPr>
        </p:nvSpPr>
        <p:spPr>
          <a:xfrm>
            <a:off x="348261" y="1827881"/>
            <a:ext cx="11582482" cy="4494262"/>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noFill/>
          </a:ln>
        </p:spPr>
        <p:txBody>
          <a:bodyPr>
            <a:normAutofit/>
          </a:bodyPr>
          <a:lstStyle/>
          <a:p>
            <a:pPr marL="0" indent="0">
              <a:buNone/>
            </a:pPr>
            <a:r>
              <a:rPr lang="en-US" b="1" dirty="0">
                <a:latin typeface="Tahoma" panose="020B0604030504040204" pitchFamily="34" charset="0"/>
                <a:ea typeface="Tahoma" panose="020B0604030504040204" pitchFamily="34" charset="0"/>
                <a:cs typeface="Tahoma" panose="020B0604030504040204" pitchFamily="34" charset="0"/>
              </a:rPr>
              <a:t>Key Recommendations:</a:t>
            </a:r>
          </a:p>
          <a:p>
            <a:pPr marL="0" indent="0">
              <a:buNone/>
            </a:pPr>
            <a:endParaRPr lang="en-US" sz="1400" dirty="0">
              <a:latin typeface="Tahoma" panose="020B0604030504040204" pitchFamily="34" charset="0"/>
              <a:ea typeface="Tahoma" panose="020B0604030504040204" pitchFamily="34" charset="0"/>
              <a:cs typeface="Tahoma" panose="020B0604030504040204" pitchFamily="34" charset="0"/>
            </a:endParaRPr>
          </a:p>
          <a:p>
            <a:pPr lvl="1"/>
            <a:r>
              <a:rPr lang="en-US" b="1" dirty="0">
                <a:latin typeface="Tahoma" panose="020B0604030504040204" pitchFamily="34" charset="0"/>
                <a:ea typeface="Tahoma" panose="020B0604030504040204" pitchFamily="34" charset="0"/>
                <a:cs typeface="Tahoma" panose="020B0604030504040204" pitchFamily="34" charset="0"/>
              </a:rPr>
              <a:t>Localized Crime Prevention: </a:t>
            </a:r>
            <a:r>
              <a:rPr lang="en-US" dirty="0">
                <a:latin typeface="Tahoma" panose="020B0604030504040204" pitchFamily="34" charset="0"/>
                <a:ea typeface="Tahoma" panose="020B0604030504040204" pitchFamily="34" charset="0"/>
                <a:cs typeface="Tahoma" panose="020B0604030504040204" pitchFamily="34" charset="0"/>
              </a:rPr>
              <a:t>Implement targeted programs in high-crime boroughs based on identified crime patterns.</a:t>
            </a:r>
          </a:p>
          <a:p>
            <a:pPr lvl="1"/>
            <a:r>
              <a:rPr lang="en-US" b="1" dirty="0">
                <a:latin typeface="Tahoma" panose="020B0604030504040204" pitchFamily="34" charset="0"/>
                <a:ea typeface="Tahoma" panose="020B0604030504040204" pitchFamily="34" charset="0"/>
                <a:cs typeface="Tahoma" panose="020B0604030504040204" pitchFamily="34" charset="0"/>
              </a:rPr>
              <a:t>Economic Support for Ethnic Minorities: </a:t>
            </a:r>
            <a:r>
              <a:rPr lang="en-US" dirty="0">
                <a:latin typeface="Tahoma" panose="020B0604030504040204" pitchFamily="34" charset="0"/>
                <a:ea typeface="Tahoma" panose="020B0604030504040204" pitchFamily="34" charset="0"/>
                <a:cs typeface="Tahoma" panose="020B0604030504040204" pitchFamily="34" charset="0"/>
              </a:rPr>
              <a:t>Launch job creation and educational initiatives aimed at reducing unemployment among vulnerable groups.</a:t>
            </a:r>
          </a:p>
          <a:p>
            <a:pPr lvl="1"/>
            <a:r>
              <a:rPr lang="en-US" b="1" dirty="0">
                <a:latin typeface="Tahoma" panose="020B0604030504040204" pitchFamily="34" charset="0"/>
                <a:ea typeface="Tahoma" panose="020B0604030504040204" pitchFamily="34" charset="0"/>
                <a:cs typeface="Tahoma" panose="020B0604030504040204" pitchFamily="34" charset="0"/>
              </a:rPr>
              <a:t>Optimized Police Resource Distribution: </a:t>
            </a:r>
            <a:r>
              <a:rPr lang="en-US" dirty="0">
                <a:latin typeface="Tahoma" panose="020B0604030504040204" pitchFamily="34" charset="0"/>
                <a:ea typeface="Tahoma" panose="020B0604030504040204" pitchFamily="34" charset="0"/>
                <a:cs typeface="Tahoma" panose="020B0604030504040204" pitchFamily="34" charset="0"/>
              </a:rPr>
              <a:t>Adjust police resources to match the crime rates in specific boroughs for better efficiency.</a:t>
            </a:r>
          </a:p>
          <a:p>
            <a:pPr lvl="1"/>
            <a:r>
              <a:rPr lang="en-US" b="1" dirty="0">
                <a:latin typeface="Tahoma" panose="020B0604030504040204" pitchFamily="34" charset="0"/>
                <a:ea typeface="Tahoma" panose="020B0604030504040204" pitchFamily="34" charset="0"/>
                <a:cs typeface="Tahoma" panose="020B0604030504040204" pitchFamily="34" charset="0"/>
              </a:rPr>
              <a:t>Community Engagement: </a:t>
            </a:r>
            <a:r>
              <a:rPr lang="en-US" dirty="0">
                <a:latin typeface="Tahoma" panose="020B0604030504040204" pitchFamily="34" charset="0"/>
                <a:ea typeface="Tahoma" panose="020B0604030504040204" pitchFamily="34" charset="0"/>
                <a:cs typeface="Tahoma" panose="020B0604030504040204" pitchFamily="34" charset="0"/>
              </a:rPr>
              <a:t>Enhance public awareness and community involvement in crime prevention through outreach programs.</a:t>
            </a:r>
            <a:endParaRPr lang="en-IN"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9DC2F33A-363B-E596-3F61-2B5BC90C5146}"/>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7716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A559-7A86-0116-1AF8-8499D734046F}"/>
              </a:ext>
            </a:extLst>
          </p:cNvPr>
          <p:cNvSpPr>
            <a:spLocks noGrp="1"/>
          </p:cNvSpPr>
          <p:nvPr>
            <p:ph type="title"/>
          </p:nvPr>
        </p:nvSpPr>
        <p:spPr>
          <a:xfrm>
            <a:off x="598145" y="550606"/>
            <a:ext cx="10995709" cy="1140082"/>
          </a:xfrm>
          <a:blipFill dpi="0" rotWithShape="1">
            <a:blip r:embed="rId2">
              <a:alphaModFix amt="50000"/>
            </a:blip>
            <a:srcRect/>
            <a:tile tx="0" ty="0" sx="100000" sy="100000" flip="none" algn="tl"/>
          </a:blipFill>
        </p:spPr>
        <p:txBody>
          <a:bodyPr>
            <a:normAutofit fontScale="90000"/>
          </a:bodyPr>
          <a:lstStyle/>
          <a:p>
            <a:pPr algn="ctr"/>
            <a:r>
              <a:rPr lang="en-US" b="1" dirty="0">
                <a:latin typeface="Tahoma" panose="020B0604030504040204" pitchFamily="34" charset="0"/>
                <a:ea typeface="Tahoma" panose="020B0604030504040204" pitchFamily="34" charset="0"/>
                <a:cs typeface="Tahoma" panose="020B0604030504040204" pitchFamily="34" charset="0"/>
              </a:rPr>
              <a:t>Scaling Up and Future Development Strategies</a:t>
            </a:r>
            <a:endParaRPr lang="en-IN" b="1" dirty="0">
              <a:latin typeface="Tahoma" panose="020B0604030504040204" pitchFamily="34" charset="0"/>
              <a:ea typeface="Tahoma" panose="020B0604030504040204" pitchFamily="34" charset="0"/>
              <a:cs typeface="Tahoma" panose="020B0604030504040204" pitchFamily="34" charset="0"/>
            </a:endParaRPr>
          </a:p>
        </p:txBody>
      </p:sp>
      <p:sp>
        <p:nvSpPr>
          <p:cNvPr id="3" name="SmartArt Placeholder 2">
            <a:extLst>
              <a:ext uri="{FF2B5EF4-FFF2-40B4-BE49-F238E27FC236}">
                <a16:creationId xmlns:a16="http://schemas.microsoft.com/office/drawing/2014/main" id="{096E9073-E25D-C69F-2D01-942951445FE2}"/>
              </a:ext>
            </a:extLst>
          </p:cNvPr>
          <p:cNvSpPr>
            <a:spLocks noGrp="1"/>
          </p:cNvSpPr>
          <p:nvPr>
            <p:ph type="dgm" sz="quarter" idx="27"/>
          </p:nvPr>
        </p:nvSpPr>
        <p:spPr>
          <a:xfrm>
            <a:off x="598145" y="1690688"/>
            <a:ext cx="10995709" cy="461670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ormAutofit lnSpcReduction="10000"/>
          </a:bodyPr>
          <a:lstStyle/>
          <a:p>
            <a:pPr marL="0" indent="0">
              <a:buNone/>
            </a:pPr>
            <a:r>
              <a:rPr lang="en-US" b="1" dirty="0">
                <a:latin typeface="Tahoma" panose="020B0604030504040204" pitchFamily="34" charset="0"/>
                <a:ea typeface="Tahoma" panose="020B0604030504040204" pitchFamily="34" charset="0"/>
                <a:cs typeface="Tahoma" panose="020B0604030504040204" pitchFamily="34" charset="0"/>
              </a:rPr>
              <a:t>Strategic Vision for Future Expansion:</a:t>
            </a:r>
          </a:p>
          <a:p>
            <a:pPr marL="0" indent="0">
              <a:buNone/>
            </a:pPr>
            <a:endParaRPr lang="en-US" sz="1400" b="1" dirty="0">
              <a:latin typeface="Tahoma" panose="020B0604030504040204" pitchFamily="34" charset="0"/>
              <a:ea typeface="Tahoma" panose="020B0604030504040204" pitchFamily="34" charset="0"/>
              <a:cs typeface="Tahoma" panose="020B0604030504040204" pitchFamily="34" charset="0"/>
            </a:endParaRPr>
          </a:p>
          <a:p>
            <a:pPr lvl="1"/>
            <a:r>
              <a:rPr lang="en-US" b="1" dirty="0">
                <a:latin typeface="Tahoma" panose="020B0604030504040204" pitchFamily="34" charset="0"/>
                <a:ea typeface="Tahoma" panose="020B0604030504040204" pitchFamily="34" charset="0"/>
                <a:cs typeface="Tahoma" panose="020B0604030504040204" pitchFamily="34" charset="0"/>
              </a:rPr>
              <a:t>Real-Time Crime Data: </a:t>
            </a:r>
            <a:r>
              <a:rPr lang="en-US" dirty="0">
                <a:latin typeface="Tahoma" panose="020B0604030504040204" pitchFamily="34" charset="0"/>
                <a:ea typeface="Tahoma" panose="020B0604030504040204" pitchFamily="34" charset="0"/>
                <a:cs typeface="Tahoma" panose="020B0604030504040204" pitchFamily="34" charset="0"/>
              </a:rPr>
              <a:t>Utilize real-time data processing for immediate crime analysis and law enforcement response.</a:t>
            </a:r>
          </a:p>
          <a:p>
            <a:pPr lvl="1"/>
            <a:r>
              <a:rPr lang="en-US" b="1" dirty="0">
                <a:latin typeface="Tahoma" panose="020B0604030504040204" pitchFamily="34" charset="0"/>
                <a:ea typeface="Tahoma" panose="020B0604030504040204" pitchFamily="34" charset="0"/>
                <a:cs typeface="Tahoma" panose="020B0604030504040204" pitchFamily="34" charset="0"/>
              </a:rPr>
              <a:t>Machine Learning Predictions: </a:t>
            </a:r>
            <a:r>
              <a:rPr lang="en-US" dirty="0">
                <a:latin typeface="Tahoma" panose="020B0604030504040204" pitchFamily="34" charset="0"/>
                <a:ea typeface="Tahoma" panose="020B0604030504040204" pitchFamily="34" charset="0"/>
                <a:cs typeface="Tahoma" panose="020B0604030504040204" pitchFamily="34" charset="0"/>
              </a:rPr>
              <a:t>Develop predictive models to forecast crime trends and unemployment spikes, enabling proactive measures.</a:t>
            </a:r>
          </a:p>
          <a:p>
            <a:pPr lvl="1"/>
            <a:r>
              <a:rPr lang="en-US" b="1" dirty="0">
                <a:latin typeface="Tahoma" panose="020B0604030504040204" pitchFamily="34" charset="0"/>
                <a:ea typeface="Tahoma" panose="020B0604030504040204" pitchFamily="34" charset="0"/>
                <a:cs typeface="Tahoma" panose="020B0604030504040204" pitchFamily="34" charset="0"/>
              </a:rPr>
              <a:t>Cloud-Based Infrastructure: </a:t>
            </a:r>
            <a:r>
              <a:rPr lang="en-US" dirty="0">
                <a:latin typeface="Tahoma" panose="020B0604030504040204" pitchFamily="34" charset="0"/>
                <a:ea typeface="Tahoma" panose="020B0604030504040204" pitchFamily="34" charset="0"/>
                <a:cs typeface="Tahoma" panose="020B0604030504040204" pitchFamily="34" charset="0"/>
              </a:rPr>
              <a:t>Migrate to a scalable cloud platform to handle increasing data volume and enhance analysis capabilities.</a:t>
            </a:r>
          </a:p>
          <a:p>
            <a:pPr lvl="1"/>
            <a:r>
              <a:rPr lang="en-US" b="1" dirty="0">
                <a:latin typeface="Tahoma" panose="020B0604030504040204" pitchFamily="34" charset="0"/>
                <a:ea typeface="Tahoma" panose="020B0604030504040204" pitchFamily="34" charset="0"/>
                <a:cs typeface="Tahoma" panose="020B0604030504040204" pitchFamily="34" charset="0"/>
              </a:rPr>
              <a:t>Collaborative Innovation: </a:t>
            </a:r>
            <a:r>
              <a:rPr lang="en-US" dirty="0">
                <a:latin typeface="Tahoma" panose="020B0604030504040204" pitchFamily="34" charset="0"/>
                <a:ea typeface="Tahoma" panose="020B0604030504040204" pitchFamily="34" charset="0"/>
                <a:cs typeface="Tahoma" panose="020B0604030504040204" pitchFamily="34" charset="0"/>
              </a:rPr>
              <a:t>Partner with tech firms and academic institutions to refine data-driven crime prevention strategies.</a:t>
            </a:r>
          </a:p>
          <a:p>
            <a:pPr lvl="1"/>
            <a:r>
              <a:rPr lang="en-US" b="1" dirty="0">
                <a:latin typeface="Tahoma" panose="020B0604030504040204" pitchFamily="34" charset="0"/>
                <a:ea typeface="Tahoma" panose="020B0604030504040204" pitchFamily="34" charset="0"/>
                <a:cs typeface="Tahoma" panose="020B0604030504040204" pitchFamily="34" charset="0"/>
              </a:rPr>
              <a:t>Continuous Improvement: </a:t>
            </a:r>
            <a:r>
              <a:rPr lang="en-US" dirty="0">
                <a:latin typeface="Tahoma" panose="020B0604030504040204" pitchFamily="34" charset="0"/>
                <a:ea typeface="Tahoma" panose="020B0604030504040204" pitchFamily="34" charset="0"/>
                <a:cs typeface="Tahoma" panose="020B0604030504040204" pitchFamily="34" charset="0"/>
              </a:rPr>
              <a:t>Establish a feedback system with stakeholders to continuously refine and adapt strategies based on effectiveness.</a:t>
            </a:r>
            <a:endParaRPr lang="en-IN"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5843E9B-7A36-73C8-1E15-60DE5F641F81}"/>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51402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Thanks PowerPoint Templates and Google Slides Themes">
            <a:extLst>
              <a:ext uri="{FF2B5EF4-FFF2-40B4-BE49-F238E27FC236}">
                <a16:creationId xmlns:a16="http://schemas.microsoft.com/office/drawing/2014/main" id="{0605570A-AAC2-8289-EDBB-5A75F898C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5608DF-D3C3-0484-4580-F812804838DF}"/>
              </a:ext>
            </a:extLst>
          </p:cNvPr>
          <p:cNvSpPr>
            <a:spLocks noGrp="1"/>
          </p:cNvSpPr>
          <p:nvPr>
            <p:ph type="title"/>
          </p:nvPr>
        </p:nvSpPr>
        <p:spPr>
          <a:xfrm>
            <a:off x="273247" y="5469340"/>
            <a:ext cx="6931319" cy="752217"/>
          </a:xfrm>
        </p:spPr>
        <p:txBody>
          <a:bodyPr vert="horz" lIns="91440" tIns="45720" rIns="91440" bIns="45720" rtlCol="0" anchor="b">
            <a:normAutofit/>
          </a:bodyPr>
          <a:lstStyle/>
          <a:p>
            <a:pPr algn="ctr"/>
            <a:r>
              <a:rPr lang="en-US" sz="3600" b="1" dirty="0">
                <a:solidFill>
                  <a:srgbClr val="C00000"/>
                </a:solidFill>
                <a:latin typeface="Tahoma" panose="020B0604030504040204" pitchFamily="34" charset="0"/>
                <a:ea typeface="Tahoma" panose="020B0604030504040204" pitchFamily="34" charset="0"/>
                <a:cs typeface="Tahoma" panose="020B0604030504040204" pitchFamily="34" charset="0"/>
              </a:rPr>
              <a:t>SHU Consultancy</a:t>
            </a:r>
          </a:p>
        </p:txBody>
      </p:sp>
    </p:spTree>
    <p:extLst>
      <p:ext uri="{BB962C8B-B14F-4D97-AF65-F5344CB8AC3E}">
        <p14:creationId xmlns:p14="http://schemas.microsoft.com/office/powerpoint/2010/main" val="2663998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103E-0D8E-303F-F45A-9D139A9E289E}"/>
              </a:ext>
            </a:extLst>
          </p:cNvPr>
          <p:cNvSpPr>
            <a:spLocks noGrp="1"/>
          </p:cNvSpPr>
          <p:nvPr>
            <p:ph type="title"/>
          </p:nvPr>
        </p:nvSpPr>
        <p:spPr>
          <a:xfrm>
            <a:off x="837428" y="158690"/>
            <a:ext cx="10515600" cy="766989"/>
          </a:xfrm>
        </p:spPr>
        <p:txBody>
          <a:bodyPr>
            <a:norm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Review the Scenario of the Proposal</a:t>
            </a:r>
            <a:endParaRPr lang="en-IN" sz="40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Content Placeholder 4">
            <a:extLst>
              <a:ext uri="{FF2B5EF4-FFF2-40B4-BE49-F238E27FC236}">
                <a16:creationId xmlns:a16="http://schemas.microsoft.com/office/drawing/2014/main" id="{52A3EF9C-4BD4-C0EC-4370-B6B435903722}"/>
              </a:ext>
            </a:extLst>
          </p:cNvPr>
          <p:cNvGraphicFramePr>
            <a:graphicFrameLocks noGrp="1"/>
          </p:cNvGraphicFramePr>
          <p:nvPr>
            <p:ph idx="1"/>
            <p:extLst>
              <p:ext uri="{D42A27DB-BD31-4B8C-83A1-F6EECF244321}">
                <p14:modId xmlns:p14="http://schemas.microsoft.com/office/powerpoint/2010/main" val="1163397975"/>
              </p:ext>
            </p:extLst>
          </p:nvPr>
        </p:nvGraphicFramePr>
        <p:xfrm>
          <a:off x="358456" y="1084369"/>
          <a:ext cx="11473544" cy="5512375"/>
        </p:xfrm>
        <a:graphic>
          <a:graphicData uri="http://schemas.openxmlformats.org/drawingml/2006/table">
            <a:tbl>
              <a:tblPr firstRow="1" bandRow="1">
                <a:tableStyleId>{5C22544A-7EE6-4342-B048-85BDC9FD1C3A}</a:tableStyleId>
              </a:tblPr>
              <a:tblGrid>
                <a:gridCol w="2156144">
                  <a:extLst>
                    <a:ext uri="{9D8B030D-6E8A-4147-A177-3AD203B41FA5}">
                      <a16:colId xmlns:a16="http://schemas.microsoft.com/office/drawing/2014/main" val="3812927020"/>
                    </a:ext>
                  </a:extLst>
                </a:gridCol>
                <a:gridCol w="2710543">
                  <a:extLst>
                    <a:ext uri="{9D8B030D-6E8A-4147-A177-3AD203B41FA5}">
                      <a16:colId xmlns:a16="http://schemas.microsoft.com/office/drawing/2014/main" val="1303448232"/>
                    </a:ext>
                  </a:extLst>
                </a:gridCol>
                <a:gridCol w="2906486">
                  <a:extLst>
                    <a:ext uri="{9D8B030D-6E8A-4147-A177-3AD203B41FA5}">
                      <a16:colId xmlns:a16="http://schemas.microsoft.com/office/drawing/2014/main" val="3745588615"/>
                    </a:ext>
                  </a:extLst>
                </a:gridCol>
                <a:gridCol w="3700371">
                  <a:extLst>
                    <a:ext uri="{9D8B030D-6E8A-4147-A177-3AD203B41FA5}">
                      <a16:colId xmlns:a16="http://schemas.microsoft.com/office/drawing/2014/main" val="3478217983"/>
                    </a:ext>
                  </a:extLst>
                </a:gridCol>
              </a:tblGrid>
              <a:tr h="100024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Aspect</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Previous Proposal</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Updated </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Reason for Change</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864214689"/>
                  </a:ext>
                </a:extLst>
              </a:tr>
              <a:tr h="1498840">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Datasets Used</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285750" indent="-285750" algn="l">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Crime Data </a:t>
                      </a:r>
                    </a:p>
                    <a:p>
                      <a:pPr marL="285750" indent="-285750" algn="l">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Unemployment rates</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285750" indent="-285750" algn="l">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Crime Data</a:t>
                      </a:r>
                    </a:p>
                    <a:p>
                      <a:pPr marL="285750" indent="-285750" algn="l">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Unemployment rates</a:t>
                      </a:r>
                    </a:p>
                    <a:p>
                      <a:pPr marL="285750" indent="-285750" algn="l">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Geographic data of London</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800" b="0" i="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Added geographic data to enhance spatial analysis and contextualize crime and unemployment data. </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57480124"/>
                  </a:ext>
                </a:extLst>
              </a:tr>
              <a:tr h="1795486">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Business Questions</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Questions focused on the correlation between crime rates and unemployment.</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Revised questions to incorporate geographic analysis for a deeper understanding of spatial patterns.</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800" b="0" i="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To leverage the new dataset for comprehensive spatial analysis, providing richer insights into how geographic factors influence crime and unemployment.</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994020756"/>
                  </a:ext>
                </a:extLst>
              </a:tr>
              <a:tr h="1217808">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Objective of Changes</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Address crime related to unemployment.</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Explore how geographic distribution impacts crime and unemployment correlations.</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To provide more targeted insights and strategies for intervention by understanding the geographic spread.</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512987432"/>
                  </a:ext>
                </a:extLst>
              </a:tr>
            </a:tbl>
          </a:graphicData>
        </a:graphic>
      </p:graphicFrame>
      <p:sp>
        <p:nvSpPr>
          <p:cNvPr id="4" name="Rectangle 3">
            <a:extLst>
              <a:ext uri="{FF2B5EF4-FFF2-40B4-BE49-F238E27FC236}">
                <a16:creationId xmlns:a16="http://schemas.microsoft.com/office/drawing/2014/main" id="{F0FD9249-CE21-B1D1-E0EE-1D974F4B870D}"/>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1583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ticky notes with question marks&#10;&#10;Description automatically generated">
            <a:extLst>
              <a:ext uri="{FF2B5EF4-FFF2-40B4-BE49-F238E27FC236}">
                <a16:creationId xmlns:a16="http://schemas.microsoft.com/office/drawing/2014/main" id="{664B8ADE-A0CB-D1DF-AA93-334CF1A0F54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0BA0373-B935-B96F-F192-EB25AE3C766B}"/>
              </a:ext>
            </a:extLst>
          </p:cNvPr>
          <p:cNvSpPr txBox="1"/>
          <p:nvPr/>
        </p:nvSpPr>
        <p:spPr>
          <a:xfrm>
            <a:off x="809159" y="1747386"/>
            <a:ext cx="8499228" cy="2639680"/>
          </a:xfrm>
          <a:prstGeom prst="rect">
            <a:avLst/>
          </a:prstGeom>
          <a:noFill/>
        </p:spPr>
        <p:txBody>
          <a:bodyPr wrap="square" rtlCol="0">
            <a:normAutofit fontScale="92500" lnSpcReduction="10000"/>
          </a:bodyPr>
          <a:lstStyle/>
          <a:p>
            <a:r>
              <a:rPr lang="en-IN" sz="9600" b="1" dirty="0">
                <a:solidFill>
                  <a:schemeClr val="bg1"/>
                </a:solidFill>
                <a:latin typeface="Tahoma" panose="020B0604030504040204" pitchFamily="34" charset="0"/>
                <a:ea typeface="Tahoma" panose="020B0604030504040204" pitchFamily="34" charset="0"/>
                <a:cs typeface="Tahoma" panose="020B0604030504040204" pitchFamily="34" charset="0"/>
              </a:rPr>
              <a:t>Business Questions</a:t>
            </a:r>
          </a:p>
        </p:txBody>
      </p:sp>
      <p:cxnSp>
        <p:nvCxnSpPr>
          <p:cNvPr id="10" name="Straight Connector 9">
            <a:extLst>
              <a:ext uri="{FF2B5EF4-FFF2-40B4-BE49-F238E27FC236}">
                <a16:creationId xmlns:a16="http://schemas.microsoft.com/office/drawing/2014/main" id="{9E34CF89-01FC-38C7-1C1F-8BEF41F429EA}"/>
              </a:ext>
            </a:extLst>
          </p:cNvPr>
          <p:cNvCxnSpPr/>
          <p:nvPr/>
        </p:nvCxnSpPr>
        <p:spPr>
          <a:xfrm>
            <a:off x="924674" y="4500081"/>
            <a:ext cx="10284432"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4258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956E9-3479-C6DB-E4E8-6F77FE7CD82C}"/>
              </a:ext>
            </a:extLst>
          </p:cNvPr>
          <p:cNvSpPr>
            <a:spLocks noGrp="1"/>
          </p:cNvSpPr>
          <p:nvPr>
            <p:ph type="title"/>
          </p:nvPr>
        </p:nvSpPr>
        <p:spPr>
          <a:xfrm>
            <a:off x="838200" y="870857"/>
            <a:ext cx="10515600" cy="819831"/>
          </a:xfrm>
          <a:gradFill>
            <a:gsLst>
              <a:gs pos="0">
                <a:schemeClr val="accent2">
                  <a:lumMod val="60000"/>
                  <a:lumOff val="40000"/>
                </a:schemeClr>
              </a:gs>
              <a:gs pos="74000">
                <a:schemeClr val="accent2">
                  <a:lumMod val="45000"/>
                  <a:lumOff val="55000"/>
                </a:schemeClr>
              </a:gs>
              <a:gs pos="83000">
                <a:schemeClr val="accent2">
                  <a:lumMod val="45000"/>
                  <a:lumOff val="55000"/>
                </a:schemeClr>
              </a:gs>
              <a:gs pos="100000">
                <a:schemeClr val="bg1"/>
              </a:gs>
            </a:gsLst>
            <a:lin ang="5400000" scaled="1"/>
          </a:gradFill>
        </p:spPr>
        <p:txBody>
          <a:bodyPr>
            <a:normAutofit/>
          </a:bodyPr>
          <a:lstStyle/>
          <a:p>
            <a:pPr algn="ctr"/>
            <a:r>
              <a:rPr lang="en-IN" sz="4000" b="1" dirty="0">
                <a:solidFill>
                  <a:schemeClr val="tx1"/>
                </a:solidFill>
                <a:latin typeface="Tahoma" panose="020B0604030504040204" pitchFamily="34" charset="0"/>
                <a:ea typeface="Tahoma" panose="020B0604030504040204" pitchFamily="34" charset="0"/>
                <a:cs typeface="Tahoma" panose="020B0604030504040204" pitchFamily="34" charset="0"/>
              </a:rPr>
              <a:t>Business Questions</a:t>
            </a:r>
          </a:p>
        </p:txBody>
      </p:sp>
      <p:graphicFrame>
        <p:nvGraphicFramePr>
          <p:cNvPr id="4" name="Content Placeholder 3">
            <a:extLst>
              <a:ext uri="{FF2B5EF4-FFF2-40B4-BE49-F238E27FC236}">
                <a16:creationId xmlns:a16="http://schemas.microsoft.com/office/drawing/2014/main" id="{91A9B91D-A4B5-6032-DB95-84B9AAB7CD56}"/>
              </a:ext>
            </a:extLst>
          </p:cNvPr>
          <p:cNvGraphicFramePr>
            <a:graphicFrameLocks noGrp="1"/>
          </p:cNvGraphicFramePr>
          <p:nvPr>
            <p:ph idx="1"/>
            <p:extLst>
              <p:ext uri="{D42A27DB-BD31-4B8C-83A1-F6EECF244321}">
                <p14:modId xmlns:p14="http://schemas.microsoft.com/office/powerpoint/2010/main" val="1185719043"/>
              </p:ext>
            </p:extLst>
          </p:nvPr>
        </p:nvGraphicFramePr>
        <p:xfrm>
          <a:off x="838198" y="1690688"/>
          <a:ext cx="10515600" cy="4659530"/>
        </p:xfrm>
        <a:graphic>
          <a:graphicData uri="http://schemas.openxmlformats.org/drawingml/2006/table">
            <a:tbl>
              <a:tblPr firstRow="1" bandRow="1">
                <a:tableStyleId>{5C22544A-7EE6-4342-B048-85BDC9FD1C3A}</a:tableStyleId>
              </a:tblPr>
              <a:tblGrid>
                <a:gridCol w="3330679">
                  <a:extLst>
                    <a:ext uri="{9D8B030D-6E8A-4147-A177-3AD203B41FA5}">
                      <a16:colId xmlns:a16="http://schemas.microsoft.com/office/drawing/2014/main" val="260422092"/>
                    </a:ext>
                  </a:extLst>
                </a:gridCol>
                <a:gridCol w="3679721">
                  <a:extLst>
                    <a:ext uri="{9D8B030D-6E8A-4147-A177-3AD203B41FA5}">
                      <a16:colId xmlns:a16="http://schemas.microsoft.com/office/drawing/2014/main" val="3889078854"/>
                    </a:ext>
                  </a:extLst>
                </a:gridCol>
                <a:gridCol w="3505200">
                  <a:extLst>
                    <a:ext uri="{9D8B030D-6E8A-4147-A177-3AD203B41FA5}">
                      <a16:colId xmlns:a16="http://schemas.microsoft.com/office/drawing/2014/main" val="2519414208"/>
                    </a:ext>
                  </a:extLst>
                </a:gridCol>
              </a:tblGrid>
              <a:tr h="1701441">
                <a:tc>
                  <a:txBody>
                    <a:bodyPr/>
                    <a:lstStyle/>
                    <a:p>
                      <a:r>
                        <a:rPr lang="en-IN" sz="1600" b="0" dirty="0">
                          <a:solidFill>
                            <a:schemeClr val="tx1"/>
                          </a:solidFill>
                          <a:latin typeface="Tahoma" panose="020B0604030504040204" pitchFamily="34" charset="0"/>
                          <a:ea typeface="Tahoma" panose="020B0604030504040204" pitchFamily="34" charset="0"/>
                          <a:cs typeface="Tahoma" panose="020B0604030504040204" pitchFamily="34" charset="0"/>
                        </a:rPr>
                        <a:t>1. </a:t>
                      </a:r>
                      <a:r>
                        <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rPr>
                        <a:t>What is the total number of crime per boroughs in each month from 2018 to 2021?</a:t>
                      </a:r>
                      <a:endParaRPr lang="en-IN" sz="16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25000"/>
                        <a:lumOff val="75000"/>
                      </a:schemeClr>
                    </a:solidFill>
                  </a:tcPr>
                </a:tc>
                <a:tc>
                  <a:txBody>
                    <a:bodyPr/>
                    <a:lstStyle/>
                    <a:p>
                      <a:r>
                        <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rPr>
                        <a:t>2. What is the average unemployment rate among ethnic minorities UK national across the boroughs with the highest theft from person incidents from 2012 to 2021?</a:t>
                      </a:r>
                      <a:endParaRPr lang="en-IN" sz="16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25000"/>
                        <a:lumOff val="75000"/>
                      </a:schemeClr>
                    </a:solidFill>
                  </a:tcPr>
                </a:tc>
                <a:tc>
                  <a:txBody>
                    <a:bodyPr/>
                    <a:lstStyle/>
                    <a:p>
                      <a:r>
                        <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rPr>
                        <a:t>3. What GLA constituencies do the boroughs with the highest crime rates belong to from 2016 to 2021?</a:t>
                      </a:r>
                      <a:endParaRPr lang="en-IN" sz="16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25000"/>
                        <a:lumOff val="75000"/>
                      </a:schemeClr>
                    </a:solidFill>
                  </a:tcPr>
                </a:tc>
                <a:extLst>
                  <a:ext uri="{0D108BD9-81ED-4DB2-BD59-A6C34878D82A}">
                    <a16:rowId xmlns:a16="http://schemas.microsoft.com/office/drawing/2014/main" val="4045922418"/>
                  </a:ext>
                </a:extLst>
              </a:tr>
              <a:tr h="2958089">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Understanding the distribution of crimes over time and across different boroughs helps in making informed decisions to address crime rates effectively and enhance public safety.</a:t>
                      </a:r>
                      <a:endParaRPr lang="en-IN" sz="1600" dirty="0">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10000"/>
                        <a:lumOff val="90000"/>
                      </a:schemeClr>
                    </a:solidFill>
                  </a:tcPr>
                </a:tc>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It correlates unemployment rates among ethnic minorities with crime rates, specifically theft from person incidents, across different boroughs over a decade. This analysis can help identify if there's a pattern or correlation between economic hardship and crime rates, aiding in the understanding of socio-economic factors influencing crime.</a:t>
                      </a:r>
                      <a:endParaRPr lang="en-IN" sz="1600" dirty="0">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10000"/>
                        <a:lumOff val="90000"/>
                      </a:schemeClr>
                    </a:solidFill>
                  </a:tcPr>
                </a:tc>
                <a:tc>
                  <a:txBody>
                    <a:bodyPr/>
                    <a:lstStyle/>
                    <a:p>
                      <a:endParaRPr lang="en-IN" sz="1600" dirty="0">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10000"/>
                        <a:lumOff val="90000"/>
                      </a:schemeClr>
                    </a:solidFill>
                  </a:tcPr>
                </a:tc>
                <a:extLst>
                  <a:ext uri="{0D108BD9-81ED-4DB2-BD59-A6C34878D82A}">
                    <a16:rowId xmlns:a16="http://schemas.microsoft.com/office/drawing/2014/main" val="2660342561"/>
                  </a:ext>
                </a:extLst>
              </a:tr>
            </a:tbl>
          </a:graphicData>
        </a:graphic>
      </p:graphicFrame>
      <p:sp>
        <p:nvSpPr>
          <p:cNvPr id="3" name="Rectangle 2">
            <a:extLst>
              <a:ext uri="{FF2B5EF4-FFF2-40B4-BE49-F238E27FC236}">
                <a16:creationId xmlns:a16="http://schemas.microsoft.com/office/drawing/2014/main" id="{F642E460-73D6-500E-71F6-D46F70A39A3E}"/>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9378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862-7745-24B5-89FC-827925A290F9}"/>
              </a:ext>
            </a:extLst>
          </p:cNvPr>
          <p:cNvSpPr>
            <a:spLocks noGrp="1"/>
          </p:cNvSpPr>
          <p:nvPr>
            <p:ph type="title"/>
          </p:nvPr>
        </p:nvSpPr>
        <p:spPr>
          <a:xfrm>
            <a:off x="838200" y="883578"/>
            <a:ext cx="10515600" cy="807110"/>
          </a:xfrm>
          <a:gradFill>
            <a:gsLst>
              <a:gs pos="0">
                <a:schemeClr val="accent2">
                  <a:lumMod val="60000"/>
                  <a:lumOff val="40000"/>
                </a:schemeClr>
              </a:gs>
              <a:gs pos="74000">
                <a:schemeClr val="accent2">
                  <a:lumMod val="45000"/>
                  <a:lumOff val="55000"/>
                </a:schemeClr>
              </a:gs>
              <a:gs pos="83000">
                <a:schemeClr val="accent2">
                  <a:lumMod val="45000"/>
                  <a:lumOff val="55000"/>
                </a:schemeClr>
              </a:gs>
              <a:gs pos="100000">
                <a:schemeClr val="bg1"/>
              </a:gs>
            </a:gsLst>
            <a:lin ang="5400000" scaled="1"/>
          </a:gradFill>
        </p:spPr>
        <p:txBody>
          <a:bodyPr>
            <a:normAutofit/>
          </a:bodyPr>
          <a:lstStyle/>
          <a:p>
            <a:pPr algn="ctr"/>
            <a:r>
              <a:rPr lang="en-IN" sz="4000" b="1" dirty="0">
                <a:solidFill>
                  <a:schemeClr val="tx1"/>
                </a:solidFill>
                <a:latin typeface="Tahoma" panose="020B0604030504040204" pitchFamily="34" charset="0"/>
                <a:ea typeface="Tahoma" panose="020B0604030504040204" pitchFamily="34" charset="0"/>
                <a:cs typeface="Tahoma" panose="020B0604030504040204" pitchFamily="34" charset="0"/>
              </a:rPr>
              <a:t>Business Questions</a:t>
            </a:r>
            <a:endParaRPr lang="en-IN" sz="40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Content Placeholder 3">
            <a:extLst>
              <a:ext uri="{FF2B5EF4-FFF2-40B4-BE49-F238E27FC236}">
                <a16:creationId xmlns:a16="http://schemas.microsoft.com/office/drawing/2014/main" id="{CF272A54-5F51-748C-D448-B4E5AAA5C26E}"/>
              </a:ext>
            </a:extLst>
          </p:cNvPr>
          <p:cNvGraphicFramePr>
            <a:graphicFrameLocks noGrp="1"/>
          </p:cNvGraphicFramePr>
          <p:nvPr>
            <p:ph idx="1"/>
            <p:extLst>
              <p:ext uri="{D42A27DB-BD31-4B8C-83A1-F6EECF244321}">
                <p14:modId xmlns:p14="http://schemas.microsoft.com/office/powerpoint/2010/main" val="3263616950"/>
              </p:ext>
            </p:extLst>
          </p:nvPr>
        </p:nvGraphicFramePr>
        <p:xfrm>
          <a:off x="838200" y="1690689"/>
          <a:ext cx="10515600" cy="3749566"/>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613542408"/>
                    </a:ext>
                  </a:extLst>
                </a:gridCol>
                <a:gridCol w="5257800">
                  <a:extLst>
                    <a:ext uri="{9D8B030D-6E8A-4147-A177-3AD203B41FA5}">
                      <a16:colId xmlns:a16="http://schemas.microsoft.com/office/drawing/2014/main" val="4181719103"/>
                    </a:ext>
                  </a:extLst>
                </a:gridCol>
              </a:tblGrid>
              <a:tr h="1514627">
                <a:tc>
                  <a:txBody>
                    <a:bodyPr/>
                    <a:lstStyle/>
                    <a:p>
                      <a:r>
                        <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rPr>
                        <a:t>4. What are the highest occurring crime types in every quarterly month from 2018 to 2020 and what are the corresponding white UK national unemployment rate during the same period?</a:t>
                      </a:r>
                      <a:endParaRPr lang="en-IN" sz="16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25000"/>
                        <a:lumOff val="75000"/>
                      </a:schemeClr>
                    </a:solidFill>
                  </a:tcPr>
                </a:tc>
                <a:tc>
                  <a:txBody>
                    <a:bodyPr/>
                    <a:lstStyle/>
                    <a:p>
                      <a:r>
                        <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rPr>
                        <a:t>5. What are the highest occurring crime types in each boroughs from 2012 to 2021?</a:t>
                      </a:r>
                      <a:endParaRPr lang="en-IN" sz="16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25000"/>
                        <a:lumOff val="75000"/>
                      </a:schemeClr>
                    </a:solidFill>
                  </a:tcPr>
                </a:tc>
                <a:extLst>
                  <a:ext uri="{0D108BD9-81ED-4DB2-BD59-A6C34878D82A}">
                    <a16:rowId xmlns:a16="http://schemas.microsoft.com/office/drawing/2014/main" val="2138099218"/>
                  </a:ext>
                </a:extLst>
              </a:tr>
              <a:tr h="2234939">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The analysis of patterns where higher unemployment may increase in specific types of crimes, thereby enabling a deeper understanding of socio-economic impacts on crime within these boroughs. Understanding these relationships can help in targeted interventions and policy making to address root causes of crime linked to economic conditions.</a:t>
                      </a:r>
                      <a:endParaRPr lang="en-IN" sz="1600" dirty="0">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10000"/>
                        <a:lumOff val="90000"/>
                      </a:schemeClr>
                    </a:solidFill>
                  </a:tcPr>
                </a:tc>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The most common crime types, authorities can develop targeted crime prevention strategies and better distribute resources. The chart demonstrates shifts and continuities in crime types over time, enhancing our understanding of how criminal behaviors develop or remain stable across different regions.</a:t>
                      </a:r>
                      <a:endParaRPr lang="en-IN" sz="1600" dirty="0">
                        <a:latin typeface="Tahoma" panose="020B0604030504040204" pitchFamily="34" charset="0"/>
                        <a:ea typeface="Tahoma" panose="020B0604030504040204" pitchFamily="34" charset="0"/>
                        <a:cs typeface="Tahoma" panose="020B0604030504040204" pitchFamily="34" charset="0"/>
                      </a:endParaRPr>
                    </a:p>
                  </a:txBody>
                  <a:tcPr>
                    <a:solidFill>
                      <a:schemeClr val="tx2">
                        <a:lumMod val="10000"/>
                        <a:lumOff val="90000"/>
                      </a:schemeClr>
                    </a:solidFill>
                  </a:tcPr>
                </a:tc>
                <a:extLst>
                  <a:ext uri="{0D108BD9-81ED-4DB2-BD59-A6C34878D82A}">
                    <a16:rowId xmlns:a16="http://schemas.microsoft.com/office/drawing/2014/main" val="2084390294"/>
                  </a:ext>
                </a:extLst>
              </a:tr>
            </a:tbl>
          </a:graphicData>
        </a:graphic>
      </p:graphicFrame>
      <p:sp>
        <p:nvSpPr>
          <p:cNvPr id="3" name="Rectangle 2">
            <a:extLst>
              <a:ext uri="{FF2B5EF4-FFF2-40B4-BE49-F238E27FC236}">
                <a16:creationId xmlns:a16="http://schemas.microsoft.com/office/drawing/2014/main" id="{F83C37F3-E1FD-CB00-F7CE-B86AE777EDD0}"/>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201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05687-B459-F4F0-A2A8-014E3696E1AF}"/>
              </a:ext>
            </a:extLst>
          </p:cNvPr>
          <p:cNvSpPr>
            <a:spLocks noGrp="1"/>
          </p:cNvSpPr>
          <p:nvPr>
            <p:ph type="title"/>
          </p:nvPr>
        </p:nvSpPr>
        <p:spPr>
          <a:xfrm>
            <a:off x="844731" y="437024"/>
            <a:ext cx="10515600" cy="683821"/>
          </a:xfrm>
          <a:gradFill>
            <a:gsLst>
              <a:gs pos="0">
                <a:schemeClr val="accent2">
                  <a:lumMod val="60000"/>
                  <a:lumOff val="40000"/>
                </a:schemeClr>
              </a:gs>
              <a:gs pos="74000">
                <a:schemeClr val="accent2">
                  <a:lumMod val="45000"/>
                  <a:lumOff val="55000"/>
                </a:schemeClr>
              </a:gs>
              <a:gs pos="83000">
                <a:schemeClr val="accent2">
                  <a:lumMod val="45000"/>
                  <a:lumOff val="55000"/>
                </a:schemeClr>
              </a:gs>
              <a:gs pos="100000">
                <a:schemeClr val="bg1"/>
              </a:gs>
            </a:gsLst>
            <a:lin ang="5400000" scaled="1"/>
          </a:gradFill>
        </p:spPr>
        <p:txBody>
          <a:bodyPr>
            <a:normAutofit/>
          </a:bodyPr>
          <a:lstStyle/>
          <a:p>
            <a:pPr algn="ctr"/>
            <a:r>
              <a:rPr lang="en-IN" sz="4000" b="1" dirty="0">
                <a:latin typeface="Tahoma" panose="020B0604030504040204" pitchFamily="34" charset="0"/>
                <a:ea typeface="Tahoma" panose="020B0604030504040204" pitchFamily="34" charset="0"/>
                <a:cs typeface="Tahoma" panose="020B0604030504040204" pitchFamily="34" charset="0"/>
              </a:rPr>
              <a:t>Data Key Features</a:t>
            </a:r>
          </a:p>
        </p:txBody>
      </p:sp>
      <p:graphicFrame>
        <p:nvGraphicFramePr>
          <p:cNvPr id="5" name="Content Placeholder 4">
            <a:extLst>
              <a:ext uri="{FF2B5EF4-FFF2-40B4-BE49-F238E27FC236}">
                <a16:creationId xmlns:a16="http://schemas.microsoft.com/office/drawing/2014/main" id="{6376E45F-E28A-CB27-92A8-E96C60BC6A5F}"/>
              </a:ext>
            </a:extLst>
          </p:cNvPr>
          <p:cNvGraphicFramePr>
            <a:graphicFrameLocks noGrp="1"/>
          </p:cNvGraphicFramePr>
          <p:nvPr>
            <p:ph idx="1"/>
            <p:extLst>
              <p:ext uri="{D42A27DB-BD31-4B8C-83A1-F6EECF244321}">
                <p14:modId xmlns:p14="http://schemas.microsoft.com/office/powerpoint/2010/main" val="854993938"/>
              </p:ext>
            </p:extLst>
          </p:nvPr>
        </p:nvGraphicFramePr>
        <p:xfrm>
          <a:off x="844731" y="1120845"/>
          <a:ext cx="10509069" cy="3569142"/>
        </p:xfrm>
        <a:graphic>
          <a:graphicData uri="http://schemas.openxmlformats.org/drawingml/2006/table">
            <a:tbl>
              <a:tblPr firstRow="1" bandRow="1">
                <a:tableStyleId>{5C22544A-7EE6-4342-B048-85BDC9FD1C3A}</a:tableStyleId>
              </a:tblPr>
              <a:tblGrid>
                <a:gridCol w="3058675">
                  <a:extLst>
                    <a:ext uri="{9D8B030D-6E8A-4147-A177-3AD203B41FA5}">
                      <a16:colId xmlns:a16="http://schemas.microsoft.com/office/drawing/2014/main" val="1314156495"/>
                    </a:ext>
                  </a:extLst>
                </a:gridCol>
                <a:gridCol w="3657600">
                  <a:extLst>
                    <a:ext uri="{9D8B030D-6E8A-4147-A177-3AD203B41FA5}">
                      <a16:colId xmlns:a16="http://schemas.microsoft.com/office/drawing/2014/main" val="2926676600"/>
                    </a:ext>
                  </a:extLst>
                </a:gridCol>
                <a:gridCol w="3792794">
                  <a:extLst>
                    <a:ext uri="{9D8B030D-6E8A-4147-A177-3AD203B41FA5}">
                      <a16:colId xmlns:a16="http://schemas.microsoft.com/office/drawing/2014/main" val="375805451"/>
                    </a:ext>
                  </a:extLst>
                </a:gridCol>
              </a:tblGrid>
              <a:tr h="795243">
                <a:tc>
                  <a:txBody>
                    <a:bodyPr/>
                    <a:lstStyle/>
                    <a:p>
                      <a:pPr algn="ctr"/>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Data Sets Evaluated</a:t>
                      </a:r>
                    </a:p>
                  </a:txBody>
                  <a:tcPr anchor="ctr">
                    <a:blipFill>
                      <a:blip r:embed="rId2"/>
                      <a:tile tx="0" ty="0" sx="100000" sy="100000" flip="none" algn="tl"/>
                    </a:blipFill>
                  </a:tcPr>
                </a:tc>
                <a:tc>
                  <a:txBody>
                    <a:bodyPr/>
                    <a:lstStyle/>
                    <a:p>
                      <a:pPr algn="ctr"/>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Features</a:t>
                      </a:r>
                    </a:p>
                  </a:txBody>
                  <a:tcPr anchor="ctr">
                    <a:blipFill>
                      <a:blip r:embed="rId2"/>
                      <a:tile tx="0" ty="0" sx="100000" sy="100000" flip="none" algn="tl"/>
                    </a:blipFill>
                  </a:tcPr>
                </a:tc>
                <a:tc>
                  <a:txBody>
                    <a:bodyPr/>
                    <a:lstStyle/>
                    <a:p>
                      <a:pPr algn="ctr"/>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Explanation</a:t>
                      </a:r>
                    </a:p>
                  </a:txBody>
                  <a:tcPr anchor="ctr">
                    <a:blipFill dpi="0" rotWithShape="1">
                      <a:blip r:embed="rId2"/>
                      <a:srcRect/>
                      <a:tile tx="0" ty="0" sx="100000" sy="100000" flip="none" algn="tl"/>
                    </a:blipFill>
                  </a:tcPr>
                </a:tc>
                <a:extLst>
                  <a:ext uri="{0D108BD9-81ED-4DB2-BD59-A6C34878D82A}">
                    <a16:rowId xmlns:a16="http://schemas.microsoft.com/office/drawing/2014/main" val="3832303291"/>
                  </a:ext>
                </a:extLst>
              </a:tr>
              <a:tr h="1405234">
                <a:tc>
                  <a:txBody>
                    <a:bodyPr/>
                    <a:lstStyle/>
                    <a:p>
                      <a:pPr algn="ctr"/>
                      <a:r>
                        <a:rPr lang="en-IN" b="1" dirty="0">
                          <a:latin typeface="Tahoma" panose="020B0604030504040204" pitchFamily="34" charset="0"/>
                          <a:ea typeface="Tahoma" panose="020B0604030504040204" pitchFamily="34" charset="0"/>
                          <a:cs typeface="Tahoma" panose="020B0604030504040204" pitchFamily="34" charset="0"/>
                        </a:rPr>
                        <a:t>Crime data</a:t>
                      </a:r>
                    </a:p>
                  </a:txBody>
                  <a:tcPr anchor="ctr">
                    <a:solidFill>
                      <a:schemeClr val="tx2">
                        <a:lumMod val="25000"/>
                        <a:lumOff val="75000"/>
                      </a:schemeClr>
                    </a:solidFill>
                  </a:tcPr>
                </a:tc>
                <a:tc>
                  <a:txBody>
                    <a:bodyPr/>
                    <a:lstStyle/>
                    <a:p>
                      <a:pPr marL="285750" lvl="0" indent="-285750" algn="l">
                        <a:buFont typeface="Wingdings" panose="05000000000000000000" pitchFamily="2" charset="2"/>
                        <a:buChar char="v"/>
                      </a:pPr>
                      <a:r>
                        <a:rPr lang="en-IN" sz="1600" b="0" dirty="0">
                          <a:latin typeface="Tahoma" panose="020B0604030504040204" pitchFamily="34" charset="0"/>
                          <a:ea typeface="Tahoma" panose="020B0604030504040204" pitchFamily="34" charset="0"/>
                          <a:cs typeface="Tahoma" panose="020B0604030504040204" pitchFamily="34" charset="0"/>
                        </a:rPr>
                        <a:t>Quantity:</a:t>
                      </a:r>
                      <a:r>
                        <a:rPr lang="en-IN" sz="1600" b="1" dirty="0">
                          <a:latin typeface="Tahoma" panose="020B0604030504040204" pitchFamily="34" charset="0"/>
                          <a:ea typeface="Tahoma" panose="020B0604030504040204" pitchFamily="34" charset="0"/>
                          <a:cs typeface="Tahoma" panose="020B0604030504040204" pitchFamily="34" charset="0"/>
                        </a:rPr>
                        <a:t> </a:t>
                      </a:r>
                      <a:r>
                        <a:rPr lang="en-IN" sz="1600" b="0" dirty="0">
                          <a:latin typeface="Tahoma" panose="020B0604030504040204" pitchFamily="34" charset="0"/>
                          <a:ea typeface="Tahoma" panose="020B0604030504040204" pitchFamily="34" charset="0"/>
                          <a:cs typeface="Tahoma" panose="020B0604030504040204" pitchFamily="34" charset="0"/>
                        </a:rPr>
                        <a:t>The data is over 10years span</a:t>
                      </a:r>
                    </a:p>
                    <a:p>
                      <a:pPr marL="342900" lvl="0" indent="-342900" algn="l">
                        <a:buFont typeface="Wingdings" panose="05000000000000000000" pitchFamily="2" charset="2"/>
                        <a:buChar char="v"/>
                      </a:pPr>
                      <a:r>
                        <a:rPr lang="en-IN" sz="1600" b="0" dirty="0">
                          <a:latin typeface="Tahoma" panose="020B0604030504040204" pitchFamily="34" charset="0"/>
                          <a:ea typeface="Tahoma" panose="020B0604030504040204" pitchFamily="34" charset="0"/>
                          <a:cs typeface="Tahoma" panose="020B0604030504040204" pitchFamily="34" charset="0"/>
                        </a:rPr>
                        <a:t>Granularity: The granularity of the data is month wise</a:t>
                      </a:r>
                      <a:r>
                        <a:rPr lang="en-IN" sz="1600" b="1" dirty="0">
                          <a:latin typeface="Tahoma" panose="020B0604030504040204" pitchFamily="34" charset="0"/>
                          <a:ea typeface="Tahoma" panose="020B0604030504040204" pitchFamily="34" charset="0"/>
                          <a:cs typeface="Tahoma" panose="020B0604030504040204" pitchFamily="34" charset="0"/>
                        </a:rPr>
                        <a:t> </a:t>
                      </a:r>
                    </a:p>
                  </a:txBody>
                  <a:tcPr anchor="ctr">
                    <a:solidFill>
                      <a:schemeClr val="tx2">
                        <a:lumMod val="25000"/>
                        <a:lumOff val="75000"/>
                      </a:schemeClr>
                    </a:solidFill>
                  </a:tcPr>
                </a:tc>
                <a:tc>
                  <a:txBody>
                    <a:bodyPr/>
                    <a:lstStyle/>
                    <a:p>
                      <a:pPr algn="ctr"/>
                      <a:r>
                        <a:rPr lang="en-IN" sz="1600" dirty="0">
                          <a:latin typeface="Tahoma" panose="020B0604030504040204" pitchFamily="34" charset="0"/>
                          <a:ea typeface="Tahoma" panose="020B0604030504040204" pitchFamily="34" charset="0"/>
                          <a:cs typeface="Tahoma" panose="020B0604030504040204" pitchFamily="34" charset="0"/>
                        </a:rPr>
                        <a:t>The crime data contains dimensions such as 53 different crime types, dates (012011 - 122021) and 32 boroughs in London and a measure (number of crime) </a:t>
                      </a:r>
                      <a:r>
                        <a:rPr lang="en-IN" dirty="0">
                          <a:latin typeface="Tahoma" panose="020B0604030504040204" pitchFamily="34" charset="0"/>
                          <a:ea typeface="Tahoma" panose="020B0604030504040204" pitchFamily="34" charset="0"/>
                          <a:cs typeface="Tahoma" panose="020B0604030504040204" pitchFamily="34" charset="0"/>
                        </a:rPr>
                        <a:t> </a:t>
                      </a:r>
                    </a:p>
                  </a:txBody>
                  <a:tcPr anchor="ctr">
                    <a:solidFill>
                      <a:schemeClr val="tx2">
                        <a:lumMod val="25000"/>
                        <a:lumOff val="75000"/>
                      </a:schemeClr>
                    </a:solidFill>
                  </a:tcPr>
                </a:tc>
                <a:extLst>
                  <a:ext uri="{0D108BD9-81ED-4DB2-BD59-A6C34878D82A}">
                    <a16:rowId xmlns:a16="http://schemas.microsoft.com/office/drawing/2014/main" val="2367040970"/>
                  </a:ext>
                </a:extLst>
              </a:tr>
              <a:tr h="1368665">
                <a:tc>
                  <a:txBody>
                    <a:bodyPr/>
                    <a:lstStyle/>
                    <a:p>
                      <a:pPr algn="ctr"/>
                      <a:r>
                        <a:rPr lang="en-IN" b="1" dirty="0">
                          <a:latin typeface="Tahoma" panose="020B0604030504040204" pitchFamily="34" charset="0"/>
                          <a:ea typeface="Tahoma" panose="020B0604030504040204" pitchFamily="34" charset="0"/>
                          <a:cs typeface="Tahoma" panose="020B0604030504040204" pitchFamily="34" charset="0"/>
                        </a:rPr>
                        <a:t>Unemployment data</a:t>
                      </a:r>
                    </a:p>
                  </a:txBody>
                  <a:tcPr anchor="ctr">
                    <a:solidFill>
                      <a:schemeClr val="tx2">
                        <a:lumMod val="10000"/>
                        <a:lumOff val="90000"/>
                        <a:alpha val="77000"/>
                      </a:schemeClr>
                    </a:solidFill>
                  </a:tcPr>
                </a:tc>
                <a:tc>
                  <a:txBody>
                    <a:bodyPr/>
                    <a:lstStyle/>
                    <a:p>
                      <a:pPr marL="342900" lvl="0" indent="-342900" algn="l">
                        <a:buFont typeface="Wingdings" panose="05000000000000000000" pitchFamily="2" charset="2"/>
                        <a:buChar char="v"/>
                      </a:pPr>
                      <a:r>
                        <a:rPr lang="en-IN" sz="1600" b="0" dirty="0">
                          <a:latin typeface="Tahoma" panose="020B0604030504040204" pitchFamily="34" charset="0"/>
                          <a:ea typeface="Tahoma" panose="020B0604030504040204" pitchFamily="34" charset="0"/>
                          <a:cs typeface="Tahoma" panose="020B0604030504040204" pitchFamily="34" charset="0"/>
                        </a:rPr>
                        <a:t>Quantity: The data is over 10years span</a:t>
                      </a:r>
                    </a:p>
                    <a:p>
                      <a:pPr marL="342900" lvl="0" indent="-342900" algn="l">
                        <a:buFont typeface="Wingdings" panose="05000000000000000000" pitchFamily="2" charset="2"/>
                        <a:buChar char="v"/>
                      </a:pPr>
                      <a:r>
                        <a:rPr lang="en-IN" sz="1600" b="0" dirty="0">
                          <a:latin typeface="Tahoma" panose="020B0604030504040204" pitchFamily="34" charset="0"/>
                          <a:ea typeface="Tahoma" panose="020B0604030504040204" pitchFamily="34" charset="0"/>
                          <a:cs typeface="Tahoma" panose="020B0604030504040204" pitchFamily="34" charset="0"/>
                        </a:rPr>
                        <a:t>Granularity: The granularity of the data is</a:t>
                      </a:r>
                      <a:r>
                        <a:rPr lang="en-IN" sz="1600" b="1" dirty="0">
                          <a:latin typeface="Tahoma" panose="020B0604030504040204" pitchFamily="34" charset="0"/>
                          <a:ea typeface="Tahoma" panose="020B0604030504040204" pitchFamily="34" charset="0"/>
                          <a:cs typeface="Tahoma" panose="020B0604030504040204" pitchFamily="34" charset="0"/>
                        </a:rPr>
                        <a:t> </a:t>
                      </a:r>
                      <a:r>
                        <a:rPr lang="en-IN" sz="1600" b="0" dirty="0">
                          <a:latin typeface="Tahoma" panose="020B0604030504040204" pitchFamily="34" charset="0"/>
                          <a:ea typeface="Tahoma" panose="020B0604030504040204" pitchFamily="34" charset="0"/>
                          <a:cs typeface="Tahoma" panose="020B0604030504040204" pitchFamily="34" charset="0"/>
                        </a:rPr>
                        <a:t>quarter-wise</a:t>
                      </a:r>
                    </a:p>
                    <a:p>
                      <a:pPr lvl="0" algn="l"/>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tx2">
                        <a:lumMod val="10000"/>
                        <a:lumOff val="90000"/>
                        <a:alpha val="74000"/>
                      </a:schemeClr>
                    </a:solidFill>
                  </a:tcPr>
                </a:tc>
                <a:tc>
                  <a:txBody>
                    <a:bodyPr/>
                    <a:lstStyle/>
                    <a:p>
                      <a:pPr algn="ctr"/>
                      <a:r>
                        <a:rPr lang="en-IN" sz="1600" dirty="0">
                          <a:latin typeface="Tahoma" panose="020B0604030504040204" pitchFamily="34" charset="0"/>
                          <a:ea typeface="Tahoma" panose="020B0604030504040204" pitchFamily="34" charset="0"/>
                          <a:cs typeface="Tahoma" panose="020B0604030504040204" pitchFamily="34" charset="0"/>
                        </a:rPr>
                        <a:t>The unemployment data contains just one dimension (Boroughs) and eight measures, which are unemployment rate among different age, UK born citizen, Ethnic minorities etc</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tx2">
                        <a:lumMod val="10000"/>
                        <a:lumOff val="90000"/>
                        <a:alpha val="70000"/>
                      </a:schemeClr>
                    </a:solidFill>
                  </a:tcPr>
                </a:tc>
                <a:extLst>
                  <a:ext uri="{0D108BD9-81ED-4DB2-BD59-A6C34878D82A}">
                    <a16:rowId xmlns:a16="http://schemas.microsoft.com/office/drawing/2014/main" val="1137784242"/>
                  </a:ext>
                </a:extLst>
              </a:tr>
            </a:tbl>
          </a:graphicData>
        </a:graphic>
      </p:graphicFrame>
      <p:graphicFrame>
        <p:nvGraphicFramePr>
          <p:cNvPr id="3" name="Table 2">
            <a:extLst>
              <a:ext uri="{FF2B5EF4-FFF2-40B4-BE49-F238E27FC236}">
                <a16:creationId xmlns:a16="http://schemas.microsoft.com/office/drawing/2014/main" id="{FA373BF2-A882-EBEB-1BC8-EE3F16D0E412}"/>
              </a:ext>
            </a:extLst>
          </p:cNvPr>
          <p:cNvGraphicFramePr>
            <a:graphicFrameLocks noGrp="1"/>
          </p:cNvGraphicFramePr>
          <p:nvPr>
            <p:extLst>
              <p:ext uri="{D42A27DB-BD31-4B8C-83A1-F6EECF244321}">
                <p14:modId xmlns:p14="http://schemas.microsoft.com/office/powerpoint/2010/main" val="1761599366"/>
              </p:ext>
            </p:extLst>
          </p:nvPr>
        </p:nvGraphicFramePr>
        <p:xfrm>
          <a:off x="844731" y="4689987"/>
          <a:ext cx="10509069" cy="1828800"/>
        </p:xfrm>
        <a:graphic>
          <a:graphicData uri="http://schemas.openxmlformats.org/drawingml/2006/table">
            <a:tbl>
              <a:tblPr firstRow="1" bandRow="1">
                <a:tableStyleId>{5C22544A-7EE6-4342-B048-85BDC9FD1C3A}</a:tableStyleId>
              </a:tblPr>
              <a:tblGrid>
                <a:gridCol w="3065206">
                  <a:extLst>
                    <a:ext uri="{9D8B030D-6E8A-4147-A177-3AD203B41FA5}">
                      <a16:colId xmlns:a16="http://schemas.microsoft.com/office/drawing/2014/main" val="968092907"/>
                    </a:ext>
                  </a:extLst>
                </a:gridCol>
                <a:gridCol w="3667433">
                  <a:extLst>
                    <a:ext uri="{9D8B030D-6E8A-4147-A177-3AD203B41FA5}">
                      <a16:colId xmlns:a16="http://schemas.microsoft.com/office/drawing/2014/main" val="1978215762"/>
                    </a:ext>
                  </a:extLst>
                </a:gridCol>
                <a:gridCol w="3776430">
                  <a:extLst>
                    <a:ext uri="{9D8B030D-6E8A-4147-A177-3AD203B41FA5}">
                      <a16:colId xmlns:a16="http://schemas.microsoft.com/office/drawing/2014/main" val="1651512253"/>
                    </a:ext>
                  </a:extLst>
                </a:gridCol>
              </a:tblGrid>
              <a:tr h="1656768">
                <a:tc>
                  <a:txBody>
                    <a:bodyPr/>
                    <a:lstStyle/>
                    <a:p>
                      <a:pPr algn="ctr"/>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Geographical data</a:t>
                      </a:r>
                    </a:p>
                  </a:txBody>
                  <a:tcPr anchor="ctr">
                    <a:solidFill>
                      <a:schemeClr val="accent1">
                        <a:lumMod val="20000"/>
                        <a:lumOff val="80000"/>
                      </a:schemeClr>
                    </a:solidFill>
                  </a:tcPr>
                </a:tc>
                <a:tc>
                  <a:txBody>
                    <a:bodyPr/>
                    <a:lstStyle/>
                    <a:p>
                      <a:pPr marL="285750" marR="0" lvl="0" indent="-285750" algn="l" defTabSz="914400" rtl="0" fontAlgn="auto" hangingPunct="1">
                        <a:lnSpc>
                          <a:spcPts val="2000"/>
                        </a:lnSpc>
                        <a:spcBef>
                          <a:spcPts val="0"/>
                        </a:spcBef>
                        <a:spcAft>
                          <a:spcPts val="0"/>
                        </a:spcAft>
                        <a:buSzPct val="100000"/>
                        <a:buFont typeface="Wingdings" panose="05000000000000000000" pitchFamily="2" charset="2"/>
                        <a:buChar char="v"/>
                        <a:tabLst/>
                        <a:defRPr sz="1800" b="0" i="0" u="none" strike="noStrike" kern="0" cap="none" spc="0" baseline="0">
                          <a:solidFill>
                            <a:srgbClr val="000000"/>
                          </a:solidFill>
                          <a:uFillTx/>
                        </a:defRPr>
                      </a:pPr>
                      <a:r>
                        <a:rPr lang="en-ZA" sz="1600" b="0" i="0" u="none" strike="noStrike" kern="1200" cap="none" spc="0" baseline="0" dirty="0">
                          <a:solidFill>
                            <a:srgbClr val="000000"/>
                          </a:solidFill>
                          <a:uFillTx/>
                          <a:latin typeface="Tahoma" panose="020B0604030504040204" pitchFamily="34" charset="0"/>
                          <a:ea typeface="Tahoma" panose="020B0604030504040204" pitchFamily="34" charset="0"/>
                          <a:cs typeface="Tahoma" panose="020B0604030504040204" pitchFamily="34" charset="0"/>
                        </a:rPr>
                        <a:t>Content: The data contains different administrative divisions within the London region, specifically focusing on boroughs, wards, LSOA etc</a:t>
                      </a:r>
                    </a:p>
                  </a:txBody>
                  <a:tcPr anchor="ctr">
                    <a:solidFill>
                      <a:schemeClr val="accent1">
                        <a:lumMod val="20000"/>
                        <a:lumOff val="80000"/>
                      </a:schemeClr>
                    </a:solidFill>
                  </a:tcPr>
                </a:tc>
                <a:tc>
                  <a:txBody>
                    <a:bodyPr/>
                    <a:lstStyle/>
                    <a:p>
                      <a:pPr algn="ctr"/>
                      <a:r>
                        <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rPr>
                        <a:t>The geographic data zero measures and 5 different measures such as boroughs in London, the lower layer super output area, the ward name, the parliamentary constituency and the Greater London Authority constituency</a:t>
                      </a:r>
                      <a:br>
                        <a:rPr lang="en-US" dirty="0">
                          <a:latin typeface="Tahoma" panose="020B0604030504040204" pitchFamily="34" charset="0"/>
                          <a:ea typeface="Tahoma" panose="020B0604030504040204" pitchFamily="34" charset="0"/>
                          <a:cs typeface="Tahoma" panose="020B0604030504040204" pitchFamily="34" charset="0"/>
                        </a:rPr>
                      </a:b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1">
                        <a:lumMod val="20000"/>
                        <a:lumOff val="80000"/>
                      </a:schemeClr>
                    </a:solidFill>
                  </a:tcPr>
                </a:tc>
                <a:extLst>
                  <a:ext uri="{0D108BD9-81ED-4DB2-BD59-A6C34878D82A}">
                    <a16:rowId xmlns:a16="http://schemas.microsoft.com/office/drawing/2014/main" val="2625545600"/>
                  </a:ext>
                </a:extLst>
              </a:tr>
            </a:tbl>
          </a:graphicData>
        </a:graphic>
      </p:graphicFrame>
      <p:sp>
        <p:nvSpPr>
          <p:cNvPr id="4" name="Rectangle 3">
            <a:extLst>
              <a:ext uri="{FF2B5EF4-FFF2-40B4-BE49-F238E27FC236}">
                <a16:creationId xmlns:a16="http://schemas.microsoft.com/office/drawing/2014/main" id="{87F29542-11AB-62C3-B331-17DEE759FF61}"/>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00606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0" name="TextBox 28">
            <a:extLst>
              <a:ext uri="{FF2B5EF4-FFF2-40B4-BE49-F238E27FC236}">
                <a16:creationId xmlns:a16="http://schemas.microsoft.com/office/drawing/2014/main" id="{E72DB6DB-1115-EFA6-D864-401604977A9D}"/>
              </a:ext>
            </a:extLst>
          </p:cNvPr>
          <p:cNvSpPr txBox="1"/>
          <p:nvPr/>
        </p:nvSpPr>
        <p:spPr>
          <a:xfrm>
            <a:off x="362220" y="5077870"/>
            <a:ext cx="10532159" cy="163570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1" i="0" u="none" strike="noStrike" kern="1200" cap="none" spc="0" baseline="0" dirty="0">
                <a:uFillTx/>
                <a:latin typeface="Tahoma" panose="020B0604030504040204" pitchFamily="34" charset="0"/>
                <a:ea typeface="Tahoma" panose="020B0604030504040204" pitchFamily="34" charset="0"/>
                <a:cs typeface="Tahoma" panose="020B0604030504040204" pitchFamily="34" charset="0"/>
              </a:rPr>
              <a:t>Data Transformation for Mapping</a:t>
            </a:r>
            <a:endParaRPr lang="en-US" sz="1600" b="1" kern="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lvl="0" defTabSz="914400">
              <a:lnSpc>
                <a:spcPts val="2000"/>
              </a:lnSpc>
              <a:buSzPct val="100000"/>
              <a:defRPr sz="1800" b="0" i="0" u="none" strike="noStrike" kern="0" cap="none" spc="0" baseline="0">
                <a:solidFill>
                  <a:srgbClr val="000000"/>
                </a:solidFill>
                <a:uFillTx/>
              </a:defRPr>
            </a:pP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lvl="0" defTabSz="914400">
              <a:lnSpc>
                <a:spcPts val="2000"/>
              </a:lnSpc>
              <a:buSzPct val="100000"/>
              <a:defRPr sz="1800" b="0" i="0" u="none" strike="noStrike" kern="0" cap="none" spc="0" baseline="0">
                <a:solidFill>
                  <a:srgbClr val="000000"/>
                </a:solidFill>
                <a:uFillTx/>
              </a:defRPr>
            </a:pPr>
            <a:r>
              <a:rPr lang="en-US" sz="1600" dirty="0">
                <a:latin typeface="Tahoma" panose="020B0604030504040204" pitchFamily="34" charset="0"/>
                <a:ea typeface="Tahoma" panose="020B0604030504040204" pitchFamily="34" charset="0"/>
                <a:cs typeface="Tahoma" panose="020B0604030504040204" pitchFamily="34" charset="0"/>
              </a:rPr>
              <a:t>In integrating the crime, unemployment, and geographic datasets pertaining to London, the primary key used for joining would be the BOROUGH CODE. This key serves as the common identifier across the datasets, facilitating the correlation of crime rates, unemployment figures, and geographic attributes at the borough level for comprehensive analysis and decision-making</a:t>
            </a:r>
            <a:r>
              <a:rPr lang="en-US" sz="1500" dirty="0">
                <a:latin typeface="Tahoma" panose="020B0604030504040204" pitchFamily="34" charset="0"/>
                <a:ea typeface="Tahoma" panose="020B0604030504040204" pitchFamily="34" charset="0"/>
                <a:cs typeface="Tahoma" panose="020B0604030504040204" pitchFamily="34" charset="0"/>
              </a:rPr>
              <a:t> </a:t>
            </a:r>
            <a:endParaRPr lang="en-US" sz="1500" i="0" u="none" strike="noStrike" kern="0" cap="none" spc="0" baseline="0" dirty="0">
              <a:uFillTx/>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a:extLst>
              <a:ext uri="{FF2B5EF4-FFF2-40B4-BE49-F238E27FC236}">
                <a16:creationId xmlns:a16="http://schemas.microsoft.com/office/drawing/2014/main" id="{FC397538-0E8A-1F89-A922-66D385EF936A}"/>
              </a:ext>
            </a:extLst>
          </p:cNvPr>
          <p:cNvGraphicFramePr>
            <a:graphicFrameLocks noGrp="1"/>
          </p:cNvGraphicFramePr>
          <p:nvPr>
            <p:extLst>
              <p:ext uri="{D42A27DB-BD31-4B8C-83A1-F6EECF244321}">
                <p14:modId xmlns:p14="http://schemas.microsoft.com/office/powerpoint/2010/main" val="2557291340"/>
              </p:ext>
            </p:extLst>
          </p:nvPr>
        </p:nvGraphicFramePr>
        <p:xfrm>
          <a:off x="1363345" y="1524000"/>
          <a:ext cx="2201020" cy="2814322"/>
        </p:xfrm>
        <a:graphic>
          <a:graphicData uri="http://schemas.openxmlformats.org/drawingml/2006/table">
            <a:tbl>
              <a:tblPr>
                <a:tableStyleId>{E269D01E-BC32-4049-B463-5C60D7B0CCD2}</a:tableStyleId>
              </a:tblPr>
              <a:tblGrid>
                <a:gridCol w="2201020">
                  <a:extLst>
                    <a:ext uri="{9D8B030D-6E8A-4147-A177-3AD203B41FA5}">
                      <a16:colId xmlns:a16="http://schemas.microsoft.com/office/drawing/2014/main" val="324724734"/>
                    </a:ext>
                  </a:extLst>
                </a:gridCol>
              </a:tblGrid>
              <a:tr h="276184">
                <a:tc>
                  <a:txBody>
                    <a:bodyPr/>
                    <a:lstStyle/>
                    <a:p>
                      <a:pPr algn="ctr" fontAlgn="b"/>
                      <a:r>
                        <a:rPr lang="en-GB" sz="16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Crime Dataset</a:t>
                      </a:r>
                    </a:p>
                  </a:txBody>
                  <a:tcPr marL="7620" marR="7620" marT="7620" marB="0" anchor="b"/>
                </a:tc>
                <a:extLst>
                  <a:ext uri="{0D108BD9-81ED-4DB2-BD59-A6C34878D82A}">
                    <a16:rowId xmlns:a16="http://schemas.microsoft.com/office/drawing/2014/main" val="980408604"/>
                  </a:ext>
                </a:extLst>
              </a:tr>
              <a:tr h="276184">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Borough Name</a:t>
                      </a:r>
                    </a:p>
                  </a:txBody>
                  <a:tcPr marL="7620" marR="7620" marT="7620" marB="0" anchor="b"/>
                </a:tc>
                <a:extLst>
                  <a:ext uri="{0D108BD9-81ED-4DB2-BD59-A6C34878D82A}">
                    <a16:rowId xmlns:a16="http://schemas.microsoft.com/office/drawing/2014/main" val="3064088552"/>
                  </a:ext>
                </a:extLst>
              </a:tr>
              <a:tr h="276184">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Borough Code</a:t>
                      </a:r>
                    </a:p>
                  </a:txBody>
                  <a:tcPr marL="7620" marR="7620" marT="7620" marB="0" anchor="b"/>
                </a:tc>
                <a:extLst>
                  <a:ext uri="{0D108BD9-81ED-4DB2-BD59-A6C34878D82A}">
                    <a16:rowId xmlns:a16="http://schemas.microsoft.com/office/drawing/2014/main" val="3853420692"/>
                  </a:ext>
                </a:extLst>
              </a:tr>
              <a:tr h="276184">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Year</a:t>
                      </a:r>
                    </a:p>
                  </a:txBody>
                  <a:tcPr marL="7620" marR="7620" marT="7620" marB="0" anchor="b"/>
                </a:tc>
                <a:extLst>
                  <a:ext uri="{0D108BD9-81ED-4DB2-BD59-A6C34878D82A}">
                    <a16:rowId xmlns:a16="http://schemas.microsoft.com/office/drawing/2014/main" val="1238343850"/>
                  </a:ext>
                </a:extLst>
              </a:tr>
              <a:tr h="276184">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Month</a:t>
                      </a:r>
                    </a:p>
                  </a:txBody>
                  <a:tcPr marL="7620" marR="7620" marT="7620" marB="0" anchor="b"/>
                </a:tc>
                <a:extLst>
                  <a:ext uri="{0D108BD9-81ED-4DB2-BD59-A6C34878D82A}">
                    <a16:rowId xmlns:a16="http://schemas.microsoft.com/office/drawing/2014/main" val="3229092798"/>
                  </a:ext>
                </a:extLst>
              </a:tr>
              <a:tr h="276184">
                <a:tc>
                  <a:txBody>
                    <a:bodyPr/>
                    <a:lstStyle/>
                    <a:p>
                      <a:pPr algn="ctr" fontAlgn="b"/>
                      <a:r>
                        <a:rPr lang="en-GB" sz="1600" b="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Crime type</a:t>
                      </a:r>
                      <a:endPar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097762832"/>
                  </a:ext>
                </a:extLst>
              </a:tr>
              <a:tr h="276184">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No of crime</a:t>
                      </a:r>
                    </a:p>
                  </a:txBody>
                  <a:tcPr marL="7620" marR="7620" marT="7620" marB="0" anchor="b"/>
                </a:tc>
                <a:extLst>
                  <a:ext uri="{0D108BD9-81ED-4DB2-BD59-A6C34878D82A}">
                    <a16:rowId xmlns:a16="http://schemas.microsoft.com/office/drawing/2014/main" val="3108114235"/>
                  </a:ext>
                </a:extLst>
              </a:tr>
              <a:tr h="276184">
                <a:tc>
                  <a:txBody>
                    <a:bodyPr/>
                    <a:lstStyle/>
                    <a:p>
                      <a:pPr algn="ctr" fontAlgn="b"/>
                      <a:endPar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479394538"/>
                  </a:ext>
                </a:extLst>
              </a:tr>
              <a:tr h="604850">
                <a:tc>
                  <a:txBody>
                    <a:bodyPr/>
                    <a:lstStyle/>
                    <a:p>
                      <a:pPr algn="ctr" fontAlgn="b"/>
                      <a:endParaRPr lang="en-GB"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272897760"/>
                  </a:ext>
                </a:extLst>
              </a:tr>
            </a:tbl>
          </a:graphicData>
        </a:graphic>
      </p:graphicFrame>
      <p:graphicFrame>
        <p:nvGraphicFramePr>
          <p:cNvPr id="4" name="Table 3">
            <a:extLst>
              <a:ext uri="{FF2B5EF4-FFF2-40B4-BE49-F238E27FC236}">
                <a16:creationId xmlns:a16="http://schemas.microsoft.com/office/drawing/2014/main" id="{4A7B5787-3BEF-647A-F7F8-EC4D3EC4C888}"/>
              </a:ext>
            </a:extLst>
          </p:cNvPr>
          <p:cNvGraphicFramePr>
            <a:graphicFrameLocks noGrp="1"/>
          </p:cNvGraphicFramePr>
          <p:nvPr>
            <p:extLst>
              <p:ext uri="{D42A27DB-BD31-4B8C-83A1-F6EECF244321}">
                <p14:modId xmlns:p14="http://schemas.microsoft.com/office/powerpoint/2010/main" val="1502688412"/>
              </p:ext>
            </p:extLst>
          </p:nvPr>
        </p:nvGraphicFramePr>
        <p:xfrm>
          <a:off x="4653263" y="1489866"/>
          <a:ext cx="2476602" cy="3253740"/>
        </p:xfrm>
        <a:graphic>
          <a:graphicData uri="http://schemas.openxmlformats.org/drawingml/2006/table">
            <a:tbl>
              <a:tblPr>
                <a:tableStyleId>{E269D01E-BC32-4049-B463-5C60D7B0CCD2}</a:tableStyleId>
              </a:tblPr>
              <a:tblGrid>
                <a:gridCol w="2476602">
                  <a:extLst>
                    <a:ext uri="{9D8B030D-6E8A-4147-A177-3AD203B41FA5}">
                      <a16:colId xmlns:a16="http://schemas.microsoft.com/office/drawing/2014/main" val="1243969827"/>
                    </a:ext>
                  </a:extLst>
                </a:gridCol>
              </a:tblGrid>
              <a:tr h="245559">
                <a:tc>
                  <a:txBody>
                    <a:bodyPr/>
                    <a:lstStyle/>
                    <a:p>
                      <a:pPr algn="ctr" fontAlgn="b"/>
                      <a:r>
                        <a:rPr lang="en-GB" sz="16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Unemployment Dataset</a:t>
                      </a:r>
                    </a:p>
                  </a:txBody>
                  <a:tcPr marL="7620" marR="7620" marT="7620" marB="0" anchor="b"/>
                </a:tc>
                <a:extLst>
                  <a:ext uri="{0D108BD9-81ED-4DB2-BD59-A6C34878D82A}">
                    <a16:rowId xmlns:a16="http://schemas.microsoft.com/office/drawing/2014/main" val="2000484801"/>
                  </a:ext>
                </a:extLst>
              </a:tr>
              <a:tr h="245559">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Year</a:t>
                      </a:r>
                    </a:p>
                  </a:txBody>
                  <a:tcPr marL="7620" marR="7620" marT="7620" marB="0" anchor="b"/>
                </a:tc>
                <a:extLst>
                  <a:ext uri="{0D108BD9-81ED-4DB2-BD59-A6C34878D82A}">
                    <a16:rowId xmlns:a16="http://schemas.microsoft.com/office/drawing/2014/main" val="1700933027"/>
                  </a:ext>
                </a:extLst>
              </a:tr>
              <a:tr h="245559">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Quarterly Month</a:t>
                      </a:r>
                    </a:p>
                  </a:txBody>
                  <a:tcPr marL="7620" marR="7620" marT="7620" marB="0" anchor="b"/>
                </a:tc>
                <a:extLst>
                  <a:ext uri="{0D108BD9-81ED-4DB2-BD59-A6C34878D82A}">
                    <a16:rowId xmlns:a16="http://schemas.microsoft.com/office/drawing/2014/main" val="2320605094"/>
                  </a:ext>
                </a:extLst>
              </a:tr>
              <a:tr h="245559">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Borough Name</a:t>
                      </a:r>
                    </a:p>
                  </a:txBody>
                  <a:tcPr marL="7620" marR="7620" marT="7620" marB="0" anchor="b"/>
                </a:tc>
                <a:extLst>
                  <a:ext uri="{0D108BD9-81ED-4DB2-BD59-A6C34878D82A}">
                    <a16:rowId xmlns:a16="http://schemas.microsoft.com/office/drawing/2014/main" val="278265590"/>
                  </a:ext>
                </a:extLst>
              </a:tr>
              <a:tr h="245559">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Borough Code</a:t>
                      </a:r>
                    </a:p>
                  </a:txBody>
                  <a:tcPr marL="7620" marR="7620" marT="7620" marB="0" anchor="b"/>
                </a:tc>
                <a:extLst>
                  <a:ext uri="{0D108BD9-81ED-4DB2-BD59-A6C34878D82A}">
                    <a16:rowId xmlns:a16="http://schemas.microsoft.com/office/drawing/2014/main" val="3405185153"/>
                  </a:ext>
                </a:extLst>
              </a:tr>
              <a:tr h="483677">
                <a:tc>
                  <a:txBody>
                    <a:bodyPr/>
                    <a:lstStyle/>
                    <a:p>
                      <a:pPr algn="ctr" fontAlgn="b"/>
                      <a:r>
                        <a:rPr lang="en-US" sz="16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Unemployment rate white UK national</a:t>
                      </a:r>
                      <a:endPar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537487559"/>
                  </a:ext>
                </a:extLst>
              </a:tr>
              <a:tr h="483677">
                <a:tc>
                  <a:txBody>
                    <a:bodyPr/>
                    <a:lstStyle/>
                    <a:p>
                      <a:pPr algn="ctr" fontAlgn="b"/>
                      <a:r>
                        <a:rPr lang="en-GB" sz="16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Unemployment rate aged 16</a:t>
                      </a:r>
                      <a:endPar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992342968"/>
                  </a:ext>
                </a:extLst>
              </a:tr>
              <a:tr h="245559">
                <a:tc>
                  <a:txBody>
                    <a:bodyPr/>
                    <a:lstStyle/>
                    <a:p>
                      <a:pPr algn="ctr" fontAlgn="b"/>
                      <a:r>
                        <a:rPr lang="en-GB" sz="16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Employment</a:t>
                      </a:r>
                      <a:endPar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837512176"/>
                  </a:ext>
                </a:extLst>
              </a:tr>
              <a:tr h="245559">
                <a:tc>
                  <a:txBody>
                    <a:bodyPr/>
                    <a:lstStyle/>
                    <a:p>
                      <a:pPr algn="ctr" fontAlgn="b"/>
                      <a:r>
                        <a:rPr lang="en-GB" sz="16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Civilian </a:t>
                      </a:r>
                      <a:r>
                        <a:rPr lang="en-GB" sz="1600" u="none" strike="noStrike"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Labor</a:t>
                      </a:r>
                      <a:r>
                        <a:rPr lang="en-GB" sz="16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 Force</a:t>
                      </a:r>
                      <a:endPar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03788771"/>
                  </a:ext>
                </a:extLst>
              </a:tr>
              <a:tr h="245559">
                <a:tc>
                  <a:txBody>
                    <a:bodyPr/>
                    <a:lstStyle/>
                    <a:p>
                      <a:pPr algn="ctr" fontAlgn="b"/>
                      <a:r>
                        <a:rPr lang="en-GB" sz="160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Unemployment</a:t>
                      </a:r>
                      <a:endParaRPr lang="en-GB" sz="1600"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768178741"/>
                  </a:ext>
                </a:extLst>
              </a:tr>
              <a:tr h="245559">
                <a:tc>
                  <a:txBody>
                    <a:bodyPr/>
                    <a:lstStyle/>
                    <a:p>
                      <a:pPr algn="ctr" fontAlgn="b"/>
                      <a:r>
                        <a:rPr lang="en-GB" sz="160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Unemployment Rate</a:t>
                      </a:r>
                      <a:endPar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225563802"/>
                  </a:ext>
                </a:extLst>
              </a:tr>
            </a:tbl>
          </a:graphicData>
        </a:graphic>
      </p:graphicFrame>
      <p:cxnSp>
        <p:nvCxnSpPr>
          <p:cNvPr id="6" name="Connector: Elbow 5">
            <a:extLst>
              <a:ext uri="{FF2B5EF4-FFF2-40B4-BE49-F238E27FC236}">
                <a16:creationId xmlns:a16="http://schemas.microsoft.com/office/drawing/2014/main" id="{63D4DFE7-2C0A-1E49-F072-008B6036CBF6}"/>
              </a:ext>
            </a:extLst>
          </p:cNvPr>
          <p:cNvCxnSpPr>
            <a:cxnSpLocks/>
          </p:cNvCxnSpPr>
          <p:nvPr/>
        </p:nvCxnSpPr>
        <p:spPr>
          <a:xfrm>
            <a:off x="3560005" y="2215774"/>
            <a:ext cx="992945" cy="480334"/>
          </a:xfrm>
          <a:prstGeom prst="bentConnector3">
            <a:avLst>
              <a:gd name="adj1" fmla="val 50000"/>
            </a:avLst>
          </a:prstGeom>
          <a:ln w="2540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9FE5293B-0E2C-48B4-BD01-4ABEA610C87C}"/>
              </a:ext>
            </a:extLst>
          </p:cNvPr>
          <p:cNvCxnSpPr>
            <a:cxnSpLocks/>
          </p:cNvCxnSpPr>
          <p:nvPr/>
        </p:nvCxnSpPr>
        <p:spPr>
          <a:xfrm flipV="1">
            <a:off x="7119167" y="2215774"/>
            <a:ext cx="1099596" cy="441086"/>
          </a:xfrm>
          <a:prstGeom prst="bentConnector3">
            <a:avLst>
              <a:gd name="adj1" fmla="val 50000"/>
            </a:avLst>
          </a:prstGeom>
          <a:ln w="2540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6" name="Table 15">
            <a:extLst>
              <a:ext uri="{FF2B5EF4-FFF2-40B4-BE49-F238E27FC236}">
                <a16:creationId xmlns:a16="http://schemas.microsoft.com/office/drawing/2014/main" id="{AC571F3F-7B9F-4B09-AC9F-4F1D38E1E8F6}"/>
              </a:ext>
            </a:extLst>
          </p:cNvPr>
          <p:cNvGraphicFramePr>
            <a:graphicFrameLocks noGrp="1"/>
          </p:cNvGraphicFramePr>
          <p:nvPr>
            <p:extLst>
              <p:ext uri="{D42A27DB-BD31-4B8C-83A1-F6EECF244321}">
                <p14:modId xmlns:p14="http://schemas.microsoft.com/office/powerpoint/2010/main" val="1353560289"/>
              </p:ext>
            </p:extLst>
          </p:nvPr>
        </p:nvGraphicFramePr>
        <p:xfrm>
          <a:off x="8218763" y="1489866"/>
          <a:ext cx="2201020" cy="2811094"/>
        </p:xfrm>
        <a:graphic>
          <a:graphicData uri="http://schemas.openxmlformats.org/drawingml/2006/table">
            <a:tbl>
              <a:tblPr>
                <a:tableStyleId>{E269D01E-BC32-4049-B463-5C60D7B0CCD2}</a:tableStyleId>
              </a:tblPr>
              <a:tblGrid>
                <a:gridCol w="2201020">
                  <a:extLst>
                    <a:ext uri="{9D8B030D-6E8A-4147-A177-3AD203B41FA5}">
                      <a16:colId xmlns:a16="http://schemas.microsoft.com/office/drawing/2014/main" val="324724734"/>
                    </a:ext>
                  </a:extLst>
                </a:gridCol>
              </a:tblGrid>
              <a:tr h="251990">
                <a:tc>
                  <a:txBody>
                    <a:bodyPr/>
                    <a:lstStyle/>
                    <a:p>
                      <a:pPr algn="ctr" fontAlgn="b"/>
                      <a:r>
                        <a:rPr lang="en-GB" sz="1600" b="1"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Geographic Dataset</a:t>
                      </a:r>
                    </a:p>
                  </a:txBody>
                  <a:tcPr marL="7620" marR="7620" marT="7620" marB="0" anchor="b"/>
                </a:tc>
                <a:extLst>
                  <a:ext uri="{0D108BD9-81ED-4DB2-BD59-A6C34878D82A}">
                    <a16:rowId xmlns:a16="http://schemas.microsoft.com/office/drawing/2014/main" val="980408604"/>
                  </a:ext>
                </a:extLst>
              </a:tr>
              <a:tr h="251990">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Borough Name</a:t>
                      </a:r>
                    </a:p>
                  </a:txBody>
                  <a:tcPr marL="7620" marR="7620" marT="7620" marB="0" anchor="b"/>
                </a:tc>
                <a:extLst>
                  <a:ext uri="{0D108BD9-81ED-4DB2-BD59-A6C34878D82A}">
                    <a16:rowId xmlns:a16="http://schemas.microsoft.com/office/drawing/2014/main" val="3064088552"/>
                  </a:ext>
                </a:extLst>
              </a:tr>
              <a:tr h="251990">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Borough Code</a:t>
                      </a:r>
                    </a:p>
                  </a:txBody>
                  <a:tcPr marL="7620" marR="7620" marT="7620" marB="0" anchor="b"/>
                </a:tc>
                <a:extLst>
                  <a:ext uri="{0D108BD9-81ED-4DB2-BD59-A6C34878D82A}">
                    <a16:rowId xmlns:a16="http://schemas.microsoft.com/office/drawing/2014/main" val="3853420692"/>
                  </a:ext>
                </a:extLst>
              </a:tr>
              <a:tr h="251990">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Ward Code</a:t>
                      </a:r>
                    </a:p>
                  </a:txBody>
                  <a:tcPr marL="7620" marR="7620" marT="7620" marB="0" anchor="b"/>
                </a:tc>
                <a:extLst>
                  <a:ext uri="{0D108BD9-81ED-4DB2-BD59-A6C34878D82A}">
                    <a16:rowId xmlns:a16="http://schemas.microsoft.com/office/drawing/2014/main" val="1238343850"/>
                  </a:ext>
                </a:extLst>
              </a:tr>
              <a:tr h="251990">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Ward Name</a:t>
                      </a:r>
                    </a:p>
                  </a:txBody>
                  <a:tcPr marL="7620" marR="7620" marT="7620" marB="0" anchor="b"/>
                </a:tc>
                <a:extLst>
                  <a:ext uri="{0D108BD9-81ED-4DB2-BD59-A6C34878D82A}">
                    <a16:rowId xmlns:a16="http://schemas.microsoft.com/office/drawing/2014/main" val="3229092798"/>
                  </a:ext>
                </a:extLst>
              </a:tr>
              <a:tr h="251990">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GLA Constituency</a:t>
                      </a:r>
                    </a:p>
                  </a:txBody>
                  <a:tcPr marL="7620" marR="7620" marT="7620" marB="0" anchor="b"/>
                </a:tc>
                <a:extLst>
                  <a:ext uri="{0D108BD9-81ED-4DB2-BD59-A6C34878D82A}">
                    <a16:rowId xmlns:a16="http://schemas.microsoft.com/office/drawing/2014/main" val="2097762832"/>
                  </a:ext>
                </a:extLst>
              </a:tr>
              <a:tr h="251990">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No of crime</a:t>
                      </a:r>
                    </a:p>
                  </a:txBody>
                  <a:tcPr marL="7620" marR="7620" marT="7620" marB="0" anchor="b"/>
                </a:tc>
                <a:extLst>
                  <a:ext uri="{0D108BD9-81ED-4DB2-BD59-A6C34878D82A}">
                    <a16:rowId xmlns:a16="http://schemas.microsoft.com/office/drawing/2014/main" val="3108114235"/>
                  </a:ext>
                </a:extLst>
              </a:tr>
              <a:tr h="251990">
                <a:tc>
                  <a:txBody>
                    <a:bodyPr/>
                    <a:lstStyle/>
                    <a:p>
                      <a:pPr algn="ctr" fontAlgn="b"/>
                      <a:r>
                        <a:rPr lang="en-GB" sz="1600" b="0" i="0" u="none" strike="noStrike" dirty="0">
                          <a:solidFill>
                            <a:schemeClr val="bg1"/>
                          </a:solidFill>
                          <a:effectLst/>
                          <a:latin typeface="Tahoma" panose="020B0604030504040204" pitchFamily="34" charset="0"/>
                          <a:ea typeface="Tahoma" panose="020B0604030504040204" pitchFamily="34" charset="0"/>
                          <a:cs typeface="Tahoma" panose="020B0604030504040204" pitchFamily="34" charset="0"/>
                        </a:rPr>
                        <a:t>Parliamentary Constituency</a:t>
                      </a:r>
                    </a:p>
                  </a:txBody>
                  <a:tcPr marL="7620" marR="7620" marT="7620" marB="0" anchor="b"/>
                </a:tc>
                <a:extLst>
                  <a:ext uri="{0D108BD9-81ED-4DB2-BD59-A6C34878D82A}">
                    <a16:rowId xmlns:a16="http://schemas.microsoft.com/office/drawing/2014/main" val="2479394538"/>
                  </a:ext>
                </a:extLst>
              </a:tr>
              <a:tr h="551864">
                <a:tc>
                  <a:txBody>
                    <a:bodyPr/>
                    <a:lstStyle/>
                    <a:p>
                      <a:pPr algn="ctr" fontAlgn="b"/>
                      <a:endParaRPr lang="en-GB"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272897760"/>
                  </a:ext>
                </a:extLst>
              </a:tr>
            </a:tbl>
          </a:graphicData>
        </a:graphic>
      </p:graphicFrame>
      <p:sp>
        <p:nvSpPr>
          <p:cNvPr id="8" name="TextBox 7">
            <a:extLst>
              <a:ext uri="{FF2B5EF4-FFF2-40B4-BE49-F238E27FC236}">
                <a16:creationId xmlns:a16="http://schemas.microsoft.com/office/drawing/2014/main" id="{B7ECDAA9-F26A-403A-A294-F8DAF4AAEB04}"/>
              </a:ext>
            </a:extLst>
          </p:cNvPr>
          <p:cNvSpPr txBox="1"/>
          <p:nvPr/>
        </p:nvSpPr>
        <p:spPr>
          <a:xfrm>
            <a:off x="3870689" y="1813688"/>
            <a:ext cx="457200" cy="369332"/>
          </a:xfrm>
          <a:prstGeom prst="rect">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PK</a:t>
            </a:r>
            <a:endParaRPr lang="en-US" dirty="0">
              <a:solidFill>
                <a:schemeClr val="bg1"/>
              </a:solidFill>
            </a:endParaRPr>
          </a:p>
        </p:txBody>
      </p:sp>
      <p:sp>
        <p:nvSpPr>
          <p:cNvPr id="17" name="TextBox 16">
            <a:extLst>
              <a:ext uri="{FF2B5EF4-FFF2-40B4-BE49-F238E27FC236}">
                <a16:creationId xmlns:a16="http://schemas.microsoft.com/office/drawing/2014/main" id="{2FFEF7A1-4572-48D4-AF10-B48359B6A5BF}"/>
              </a:ext>
            </a:extLst>
          </p:cNvPr>
          <p:cNvSpPr txBox="1"/>
          <p:nvPr/>
        </p:nvSpPr>
        <p:spPr>
          <a:xfrm>
            <a:off x="7392103" y="1813688"/>
            <a:ext cx="457200" cy="369332"/>
          </a:xfrm>
          <a:prstGeom prst="rect">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PK</a:t>
            </a:r>
            <a:endParaRPr lang="en-US" dirty="0">
              <a:solidFill>
                <a:schemeClr val="bg1"/>
              </a:solidFill>
            </a:endParaRPr>
          </a:p>
        </p:txBody>
      </p:sp>
      <p:sp>
        <p:nvSpPr>
          <p:cNvPr id="7" name="Title 1">
            <a:extLst>
              <a:ext uri="{FF2B5EF4-FFF2-40B4-BE49-F238E27FC236}">
                <a16:creationId xmlns:a16="http://schemas.microsoft.com/office/drawing/2014/main" id="{C201FCC4-6CA0-64E4-8EB5-6E7B59BFCB61}"/>
              </a:ext>
            </a:extLst>
          </p:cNvPr>
          <p:cNvSpPr txBox="1">
            <a:spLocks/>
          </p:cNvSpPr>
          <p:nvPr/>
        </p:nvSpPr>
        <p:spPr>
          <a:xfrm>
            <a:off x="838200" y="494292"/>
            <a:ext cx="10515600" cy="683821"/>
          </a:xfrm>
          <a:prstGeom prst="rect">
            <a:avLst/>
          </a:prstGeom>
          <a:gradFill>
            <a:gsLst>
              <a:gs pos="0">
                <a:schemeClr val="accent2">
                  <a:lumMod val="60000"/>
                  <a:lumOff val="40000"/>
                </a:schemeClr>
              </a:gs>
              <a:gs pos="74000">
                <a:schemeClr val="accent2">
                  <a:lumMod val="45000"/>
                  <a:lumOff val="55000"/>
                </a:schemeClr>
              </a:gs>
              <a:gs pos="83000">
                <a:schemeClr val="accent2">
                  <a:lumMod val="45000"/>
                  <a:lumOff val="55000"/>
                </a:schemeClr>
              </a:gs>
              <a:gs pos="100000">
                <a:schemeClr val="bg1"/>
              </a:gs>
            </a:gsLst>
            <a:lin ang="5400000" scaled="1"/>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IN" b="1" dirty="0">
                <a:latin typeface="Tahoma" panose="020B0604030504040204" pitchFamily="34" charset="0"/>
                <a:ea typeface="Tahoma" panose="020B0604030504040204" pitchFamily="34" charset="0"/>
                <a:cs typeface="Tahoma" panose="020B0604030504040204" pitchFamily="34" charset="0"/>
              </a:rPr>
              <a:t>Dataset Key features and Joins</a:t>
            </a:r>
          </a:p>
        </p:txBody>
      </p:sp>
      <p:sp>
        <p:nvSpPr>
          <p:cNvPr id="2" name="Rectangle 1">
            <a:extLst>
              <a:ext uri="{FF2B5EF4-FFF2-40B4-BE49-F238E27FC236}">
                <a16:creationId xmlns:a16="http://schemas.microsoft.com/office/drawing/2014/main" id="{7859C031-833A-04B4-C162-53D48D57D493}"/>
              </a:ext>
            </a:extLst>
          </p:cNvPr>
          <p:cNvSpPr/>
          <p:nvPr/>
        </p:nvSpPr>
        <p:spPr>
          <a:xfrm>
            <a:off x="-1542" y="0"/>
            <a:ext cx="12193541" cy="15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4420498"/>
      </p:ext>
    </p:extLst>
  </p:cSld>
  <p:clrMapOvr>
    <a:masterClrMapping/>
  </p:clrMapOvr>
  <mc:AlternateContent xmlns:mc="http://schemas.openxmlformats.org/markup-compatibility/2006" xmlns:p14="http://schemas.microsoft.com/office/powerpoint/2010/main">
    <mc:Choice Requires="p14">
      <p:transition spd="slow" p14:dur="2000" advTm="46055"/>
    </mc:Choice>
    <mc:Fallback xmlns="">
      <p:transition spd="slow" advTm="4605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1211</TotalTime>
  <Words>2460</Words>
  <Application>Microsoft Office PowerPoint</Application>
  <PresentationFormat>Widescreen</PresentationFormat>
  <Paragraphs>283</Paragraphs>
  <Slides>34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vt:lpstr>
      <vt:lpstr>Aptos Display</vt:lpstr>
      <vt:lpstr>Arial</vt:lpstr>
      <vt:lpstr>Franklin Gothic Book</vt:lpstr>
      <vt:lpstr>Tahoma</vt:lpstr>
      <vt:lpstr>Times New Roman</vt:lpstr>
      <vt:lpstr>Wingdings</vt:lpstr>
      <vt:lpstr>Office Theme</vt:lpstr>
      <vt:lpstr>PowerPoint Presentation</vt:lpstr>
      <vt:lpstr>PowerPoint Presentation</vt:lpstr>
      <vt:lpstr>PowerPoint Presentation</vt:lpstr>
      <vt:lpstr>Review the Scenario of the Proposal</vt:lpstr>
      <vt:lpstr>PowerPoint Presentation</vt:lpstr>
      <vt:lpstr>Business Questions</vt:lpstr>
      <vt:lpstr>Business Questions</vt:lpstr>
      <vt:lpstr>Data Key Features</vt:lpstr>
      <vt:lpstr>PowerPoint Presentation</vt:lpstr>
      <vt:lpstr>System Architecture</vt:lpstr>
      <vt:lpstr>Kimball’s (Bottom-up) Approach</vt:lpstr>
      <vt:lpstr>Agile Methodology</vt:lpstr>
      <vt:lpstr>Data Analysis &amp; Visualization Tools </vt:lpstr>
      <vt:lpstr>London Crime Dataset</vt:lpstr>
      <vt:lpstr>PowerPoint Presentation</vt:lpstr>
      <vt:lpstr>London Unemployment Dataset</vt:lpstr>
      <vt:lpstr>ETL Process: Data Cleaning &amp; Transformation </vt:lpstr>
      <vt:lpstr>London Geographical Dataset</vt:lpstr>
      <vt:lpstr>ETL Process: Data Cleaning &amp; Transformation </vt:lpstr>
      <vt:lpstr>ETL Process: Data Loading </vt:lpstr>
      <vt:lpstr>DATA QUALITY &amp; VALIDITY CHECK </vt:lpstr>
      <vt:lpstr>DATA QUALITY &amp; VALIDITY CHECK </vt:lpstr>
      <vt:lpstr>DATA QUALITY &amp; VALIDITY CHECK </vt:lpstr>
      <vt:lpstr>DATA QUALITY &amp; VALIDITY CHECK </vt:lpstr>
      <vt:lpstr>PowerPoint Presentation</vt:lpstr>
      <vt:lpstr>Constellation Schema</vt:lpstr>
      <vt:lpstr>BQ1: What are the monthly total crime counts by Borough in 2018-2021?</vt:lpstr>
      <vt:lpstr>BQ2: What is the average Unemployment rate among Ethnic Minorities in Boroughs with Highest Theft from Person Incidents from 2011 – 2021?</vt:lpstr>
      <vt:lpstr>BQ3: What GLA Constituencies and Boroughs with Lowest Crime Rates from 2016–2021?</vt:lpstr>
      <vt:lpstr>BQ4: What are the quarterly Crime Trends and White UK National Unemployment Rates in High-Crime Boroughs 2018-2020?</vt:lpstr>
      <vt:lpstr>BQ5: What has the highest Occurring Crime Types by Borough from 2011 to 2021?</vt:lpstr>
      <vt:lpstr>Final Recommendations Based on Project Results</vt:lpstr>
      <vt:lpstr>Scaling Up and Future Development Strategies</vt:lpstr>
      <vt:lpstr>SHU Consultancy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Sampenga</dc:creator>
  <cp:lastModifiedBy>Sampenga, Sandeep babu (Student)</cp:lastModifiedBy>
  <cp:revision>16</cp:revision>
  <dcterms:created xsi:type="dcterms:W3CDTF">2024-04-30T21:45:52Z</dcterms:created>
  <dcterms:modified xsi:type="dcterms:W3CDTF">2024-05-02T08:24:36Z</dcterms:modified>
</cp:coreProperties>
</file>